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8" r:id="rId1"/>
  </p:sldMasterIdLst>
  <p:notesMasterIdLst>
    <p:notesMasterId r:id="rId51"/>
  </p:notesMasterIdLst>
  <p:sldIdLst>
    <p:sldId id="256" r:id="rId2"/>
    <p:sldId id="268" r:id="rId3"/>
    <p:sldId id="280" r:id="rId4"/>
    <p:sldId id="281" r:id="rId5"/>
    <p:sldId id="285" r:id="rId6"/>
    <p:sldId id="313" r:id="rId7"/>
    <p:sldId id="267" r:id="rId8"/>
    <p:sldId id="301" r:id="rId9"/>
    <p:sldId id="269" r:id="rId10"/>
    <p:sldId id="276" r:id="rId11"/>
    <p:sldId id="257" r:id="rId12"/>
    <p:sldId id="296" r:id="rId13"/>
    <p:sldId id="273" r:id="rId14"/>
    <p:sldId id="275" r:id="rId15"/>
    <p:sldId id="283" r:id="rId16"/>
    <p:sldId id="258" r:id="rId17"/>
    <p:sldId id="297" r:id="rId18"/>
    <p:sldId id="292" r:id="rId19"/>
    <p:sldId id="293" r:id="rId20"/>
    <p:sldId id="294" r:id="rId21"/>
    <p:sldId id="295" r:id="rId22"/>
    <p:sldId id="278" r:id="rId23"/>
    <p:sldId id="288" r:id="rId24"/>
    <p:sldId id="290" r:id="rId25"/>
    <p:sldId id="312" r:id="rId26"/>
    <p:sldId id="289" r:id="rId27"/>
    <p:sldId id="316" r:id="rId28"/>
    <p:sldId id="264" r:id="rId29"/>
    <p:sldId id="291" r:id="rId30"/>
    <p:sldId id="265" r:id="rId31"/>
    <p:sldId id="266" r:id="rId32"/>
    <p:sldId id="302" r:id="rId33"/>
    <p:sldId id="304" r:id="rId34"/>
    <p:sldId id="305" r:id="rId35"/>
    <p:sldId id="306" r:id="rId36"/>
    <p:sldId id="315" r:id="rId37"/>
    <p:sldId id="308" r:id="rId38"/>
    <p:sldId id="300" r:id="rId39"/>
    <p:sldId id="287" r:id="rId40"/>
    <p:sldId id="310" r:id="rId41"/>
    <p:sldId id="311" r:id="rId42"/>
    <p:sldId id="318" r:id="rId43"/>
    <p:sldId id="279" r:id="rId44"/>
    <p:sldId id="286" r:id="rId45"/>
    <p:sldId id="317" r:id="rId46"/>
    <p:sldId id="314" r:id="rId47"/>
    <p:sldId id="271" r:id="rId48"/>
    <p:sldId id="284" r:id="rId49"/>
    <p:sldId id="27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908"/>
    <p:restoredTop sz="94613"/>
  </p:normalViewPr>
  <p:slideViewPr>
    <p:cSldViewPr snapToGrid="0" snapToObjects="1">
      <p:cViewPr varScale="1">
        <p:scale>
          <a:sx n="82" d="100"/>
          <a:sy n="82" d="100"/>
        </p:scale>
        <p:origin x="114" y="6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ata4.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sv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 Id="rId14" Type="http://schemas.openxmlformats.org/officeDocument/2006/relationships/image" Target="../media/image7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sv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 Id="rId14" Type="http://schemas.openxmlformats.org/officeDocument/2006/relationships/image" Target="../media/image7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AAE29E-A6B8-45E8-849B-42060369FF2C}"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9DF3577C-CA80-4722-8C5D-4E17B1C9E891}">
      <dgm:prSet/>
      <dgm:spPr/>
      <dgm:t>
        <a:bodyPr/>
        <a:lstStyle/>
        <a:p>
          <a:r>
            <a:rPr lang="en-US"/>
            <a:t>5-HT2A KO = no behavioral effects</a:t>
          </a:r>
        </a:p>
      </dgm:t>
    </dgm:pt>
    <dgm:pt modelId="{CD7620E2-12B6-4C3F-99AD-C7D2486180E3}" type="parTrans" cxnId="{3148BE34-ED1D-4D5D-9A9C-EC6A5B77FFD7}">
      <dgm:prSet/>
      <dgm:spPr/>
      <dgm:t>
        <a:bodyPr/>
        <a:lstStyle/>
        <a:p>
          <a:endParaRPr lang="en-US"/>
        </a:p>
      </dgm:t>
    </dgm:pt>
    <dgm:pt modelId="{CFDF5525-ECF6-4803-9438-9E123DC54EC3}" type="sibTrans" cxnId="{3148BE34-ED1D-4D5D-9A9C-EC6A5B77FFD7}">
      <dgm:prSet/>
      <dgm:spPr/>
      <dgm:t>
        <a:bodyPr/>
        <a:lstStyle/>
        <a:p>
          <a:endParaRPr lang="en-US"/>
        </a:p>
      </dgm:t>
    </dgm:pt>
    <dgm:pt modelId="{6D2A2609-7C4C-4013-9067-B88FB86FD1AE}">
      <dgm:prSet/>
      <dgm:spPr/>
      <dgm:t>
        <a:bodyPr/>
        <a:lstStyle/>
        <a:p>
          <a:r>
            <a:rPr lang="en-US"/>
            <a:t>Pretreatment with Ketanserin (5-HT2A antagonist) = no behavioral effects</a:t>
          </a:r>
        </a:p>
      </dgm:t>
    </dgm:pt>
    <dgm:pt modelId="{0E61856E-7ABA-48DD-8B96-51035BCB867E}" type="parTrans" cxnId="{17CBDC76-0B0B-4B78-BBAB-9956374D6575}">
      <dgm:prSet/>
      <dgm:spPr/>
      <dgm:t>
        <a:bodyPr/>
        <a:lstStyle/>
        <a:p>
          <a:endParaRPr lang="en-US"/>
        </a:p>
      </dgm:t>
    </dgm:pt>
    <dgm:pt modelId="{381FD22A-8F53-4F0D-98D0-BAF98DB46AD4}" type="sibTrans" cxnId="{17CBDC76-0B0B-4B78-BBAB-9956374D6575}">
      <dgm:prSet/>
      <dgm:spPr/>
      <dgm:t>
        <a:bodyPr/>
        <a:lstStyle/>
        <a:p>
          <a:endParaRPr lang="en-US"/>
        </a:p>
      </dgm:t>
    </dgm:pt>
    <dgm:pt modelId="{91FFF9FA-43E6-49E9-8C6B-43D8C1840041}">
      <dgm:prSet/>
      <dgm:spPr/>
      <dgm:t>
        <a:bodyPr/>
        <a:lstStyle/>
        <a:p>
          <a:r>
            <a:rPr lang="en-US"/>
            <a:t>Layer V cortical neurons enriched in 5-HT2A</a:t>
          </a:r>
        </a:p>
      </dgm:t>
    </dgm:pt>
    <dgm:pt modelId="{2E6DDC12-F7B2-43FD-8411-CD06B35C38AD}" type="parTrans" cxnId="{D6F651CF-3514-4434-9414-36733B5921C8}">
      <dgm:prSet/>
      <dgm:spPr/>
      <dgm:t>
        <a:bodyPr/>
        <a:lstStyle/>
        <a:p>
          <a:endParaRPr lang="en-US"/>
        </a:p>
      </dgm:t>
    </dgm:pt>
    <dgm:pt modelId="{0255A318-4D46-4522-8EBA-B571FE9B732B}" type="sibTrans" cxnId="{D6F651CF-3514-4434-9414-36733B5921C8}">
      <dgm:prSet/>
      <dgm:spPr/>
      <dgm:t>
        <a:bodyPr/>
        <a:lstStyle/>
        <a:p>
          <a:endParaRPr lang="en-US"/>
        </a:p>
      </dgm:t>
    </dgm:pt>
    <dgm:pt modelId="{DBC7E3BE-1140-4F49-9937-F326283ADE66}">
      <dgm:prSet/>
      <dgm:spPr/>
      <dgm:t>
        <a:bodyPr/>
        <a:lstStyle/>
        <a:p>
          <a:r>
            <a:rPr lang="en-US"/>
            <a:t>GABAergic inhibitory neurons contain them as well</a:t>
          </a:r>
        </a:p>
      </dgm:t>
    </dgm:pt>
    <dgm:pt modelId="{46BB8263-AB27-42A8-A2BD-040750068745}" type="parTrans" cxnId="{A8409C72-7F08-4715-9816-D7F0A1D7BC66}">
      <dgm:prSet/>
      <dgm:spPr/>
      <dgm:t>
        <a:bodyPr/>
        <a:lstStyle/>
        <a:p>
          <a:endParaRPr lang="en-US"/>
        </a:p>
      </dgm:t>
    </dgm:pt>
    <dgm:pt modelId="{47DBB131-CA17-4C81-B3B3-6D114F6A7C82}" type="sibTrans" cxnId="{A8409C72-7F08-4715-9816-D7F0A1D7BC66}">
      <dgm:prSet/>
      <dgm:spPr/>
      <dgm:t>
        <a:bodyPr/>
        <a:lstStyle/>
        <a:p>
          <a:endParaRPr lang="en-US"/>
        </a:p>
      </dgm:t>
    </dgm:pt>
    <dgm:pt modelId="{EDB5D34E-AEBA-4999-BB33-ED0B3E2AA4BC}" type="pres">
      <dgm:prSet presAssocID="{22AAE29E-A6B8-45E8-849B-42060369FF2C}" presName="root" presStyleCnt="0">
        <dgm:presLayoutVars>
          <dgm:dir/>
          <dgm:resizeHandles val="exact"/>
        </dgm:presLayoutVars>
      </dgm:prSet>
      <dgm:spPr/>
    </dgm:pt>
    <dgm:pt modelId="{AA27AEE8-E323-41C7-A751-16CBDA601898}" type="pres">
      <dgm:prSet presAssocID="{9DF3577C-CA80-4722-8C5D-4E17B1C9E891}" presName="compNode" presStyleCnt="0"/>
      <dgm:spPr/>
    </dgm:pt>
    <dgm:pt modelId="{779BF21E-C0E3-4A1B-874A-E863E9664681}" type="pres">
      <dgm:prSet presAssocID="{9DF3577C-CA80-4722-8C5D-4E17B1C9E891}" presName="bgRect" presStyleLbl="bgShp" presStyleIdx="0" presStyleCnt="3"/>
      <dgm:spPr/>
    </dgm:pt>
    <dgm:pt modelId="{02645C97-5F03-469B-AFAB-1EBBEDA42BF5}" type="pres">
      <dgm:prSet presAssocID="{9DF3577C-CA80-4722-8C5D-4E17B1C9E89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AECC17D4-5EB2-444E-8DF9-2ADF7144B05D}" type="pres">
      <dgm:prSet presAssocID="{9DF3577C-CA80-4722-8C5D-4E17B1C9E891}" presName="spaceRect" presStyleCnt="0"/>
      <dgm:spPr/>
    </dgm:pt>
    <dgm:pt modelId="{F0D9D3ED-EBAE-4732-B1C4-835F8B151719}" type="pres">
      <dgm:prSet presAssocID="{9DF3577C-CA80-4722-8C5D-4E17B1C9E891}" presName="parTx" presStyleLbl="revTx" presStyleIdx="0" presStyleCnt="4">
        <dgm:presLayoutVars>
          <dgm:chMax val="0"/>
          <dgm:chPref val="0"/>
        </dgm:presLayoutVars>
      </dgm:prSet>
      <dgm:spPr/>
    </dgm:pt>
    <dgm:pt modelId="{68B517D7-2032-43D3-B9E6-C4BD3BE4F393}" type="pres">
      <dgm:prSet presAssocID="{CFDF5525-ECF6-4803-9438-9E123DC54EC3}" presName="sibTrans" presStyleCnt="0"/>
      <dgm:spPr/>
    </dgm:pt>
    <dgm:pt modelId="{7466DCB2-EA47-4DE4-847A-2F74EE1C8CB8}" type="pres">
      <dgm:prSet presAssocID="{6D2A2609-7C4C-4013-9067-B88FB86FD1AE}" presName="compNode" presStyleCnt="0"/>
      <dgm:spPr/>
    </dgm:pt>
    <dgm:pt modelId="{00835D06-4E08-4734-A06E-0FFAED06BFE6}" type="pres">
      <dgm:prSet presAssocID="{6D2A2609-7C4C-4013-9067-B88FB86FD1AE}" presName="bgRect" presStyleLbl="bgShp" presStyleIdx="1" presStyleCnt="3"/>
      <dgm:spPr/>
    </dgm:pt>
    <dgm:pt modelId="{45766A46-69DF-427D-B021-A30594D5AE09}" type="pres">
      <dgm:prSet presAssocID="{6D2A2609-7C4C-4013-9067-B88FB86FD1A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506ABD98-0489-43A7-9806-B20D4EB48EBA}" type="pres">
      <dgm:prSet presAssocID="{6D2A2609-7C4C-4013-9067-B88FB86FD1AE}" presName="spaceRect" presStyleCnt="0"/>
      <dgm:spPr/>
    </dgm:pt>
    <dgm:pt modelId="{A9040E98-3678-4DB9-912D-65B8CDDF7D02}" type="pres">
      <dgm:prSet presAssocID="{6D2A2609-7C4C-4013-9067-B88FB86FD1AE}" presName="parTx" presStyleLbl="revTx" presStyleIdx="1" presStyleCnt="4">
        <dgm:presLayoutVars>
          <dgm:chMax val="0"/>
          <dgm:chPref val="0"/>
        </dgm:presLayoutVars>
      </dgm:prSet>
      <dgm:spPr/>
    </dgm:pt>
    <dgm:pt modelId="{7E465D59-6AA8-46CD-8AFD-60596173EE05}" type="pres">
      <dgm:prSet presAssocID="{381FD22A-8F53-4F0D-98D0-BAF98DB46AD4}" presName="sibTrans" presStyleCnt="0"/>
      <dgm:spPr/>
    </dgm:pt>
    <dgm:pt modelId="{B8AFC867-4C8C-44B3-AF30-151B7EAA18FE}" type="pres">
      <dgm:prSet presAssocID="{91FFF9FA-43E6-49E9-8C6B-43D8C1840041}" presName="compNode" presStyleCnt="0"/>
      <dgm:spPr/>
    </dgm:pt>
    <dgm:pt modelId="{8DF1FA7B-2FAE-40BE-80CC-0CD725F9E166}" type="pres">
      <dgm:prSet presAssocID="{91FFF9FA-43E6-49E9-8C6B-43D8C1840041}" presName="bgRect" presStyleLbl="bgShp" presStyleIdx="2" presStyleCnt="3"/>
      <dgm:spPr/>
    </dgm:pt>
    <dgm:pt modelId="{4FB515EF-4920-4823-A0CF-5C51D3F0B67C}" type="pres">
      <dgm:prSet presAssocID="{91FFF9FA-43E6-49E9-8C6B-43D8C184004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a:ext>
      </dgm:extLst>
    </dgm:pt>
    <dgm:pt modelId="{6ECF0813-B43B-4915-8878-6C6674CFC7CA}" type="pres">
      <dgm:prSet presAssocID="{91FFF9FA-43E6-49E9-8C6B-43D8C1840041}" presName="spaceRect" presStyleCnt="0"/>
      <dgm:spPr/>
    </dgm:pt>
    <dgm:pt modelId="{4089E94E-F859-4E68-A640-FC991FEE2609}" type="pres">
      <dgm:prSet presAssocID="{91FFF9FA-43E6-49E9-8C6B-43D8C1840041}" presName="parTx" presStyleLbl="revTx" presStyleIdx="2" presStyleCnt="4">
        <dgm:presLayoutVars>
          <dgm:chMax val="0"/>
          <dgm:chPref val="0"/>
        </dgm:presLayoutVars>
      </dgm:prSet>
      <dgm:spPr/>
    </dgm:pt>
    <dgm:pt modelId="{9976AB8C-0030-41DA-A7C8-6314B5007ADE}" type="pres">
      <dgm:prSet presAssocID="{91FFF9FA-43E6-49E9-8C6B-43D8C1840041}" presName="desTx" presStyleLbl="revTx" presStyleIdx="3" presStyleCnt="4">
        <dgm:presLayoutVars/>
      </dgm:prSet>
      <dgm:spPr/>
    </dgm:pt>
  </dgm:ptLst>
  <dgm:cxnLst>
    <dgm:cxn modelId="{7F538B0D-DE1A-47B6-9BD4-705E73E382A9}" type="presOf" srcId="{9DF3577C-CA80-4722-8C5D-4E17B1C9E891}" destId="{F0D9D3ED-EBAE-4732-B1C4-835F8B151719}" srcOrd="0" destOrd="0" presId="urn:microsoft.com/office/officeart/2018/2/layout/IconVerticalSolidList"/>
    <dgm:cxn modelId="{3148BE34-ED1D-4D5D-9A9C-EC6A5B77FFD7}" srcId="{22AAE29E-A6B8-45E8-849B-42060369FF2C}" destId="{9DF3577C-CA80-4722-8C5D-4E17B1C9E891}" srcOrd="0" destOrd="0" parTransId="{CD7620E2-12B6-4C3F-99AD-C7D2486180E3}" sibTransId="{CFDF5525-ECF6-4803-9438-9E123DC54EC3}"/>
    <dgm:cxn modelId="{A8409C72-7F08-4715-9816-D7F0A1D7BC66}" srcId="{91FFF9FA-43E6-49E9-8C6B-43D8C1840041}" destId="{DBC7E3BE-1140-4F49-9937-F326283ADE66}" srcOrd="0" destOrd="0" parTransId="{46BB8263-AB27-42A8-A2BD-040750068745}" sibTransId="{47DBB131-CA17-4C81-B3B3-6D114F6A7C82}"/>
    <dgm:cxn modelId="{17CBDC76-0B0B-4B78-BBAB-9956374D6575}" srcId="{22AAE29E-A6B8-45E8-849B-42060369FF2C}" destId="{6D2A2609-7C4C-4013-9067-B88FB86FD1AE}" srcOrd="1" destOrd="0" parTransId="{0E61856E-7ABA-48DD-8B96-51035BCB867E}" sibTransId="{381FD22A-8F53-4F0D-98D0-BAF98DB46AD4}"/>
    <dgm:cxn modelId="{977611B6-9768-4C0F-993D-D432B041B2D9}" type="presOf" srcId="{22AAE29E-A6B8-45E8-849B-42060369FF2C}" destId="{EDB5D34E-AEBA-4999-BB33-ED0B3E2AA4BC}" srcOrd="0" destOrd="0" presId="urn:microsoft.com/office/officeart/2018/2/layout/IconVerticalSolidList"/>
    <dgm:cxn modelId="{1D3253C6-4F70-43E7-9759-67D968F2B38D}" type="presOf" srcId="{DBC7E3BE-1140-4F49-9937-F326283ADE66}" destId="{9976AB8C-0030-41DA-A7C8-6314B5007ADE}" srcOrd="0" destOrd="0" presId="urn:microsoft.com/office/officeart/2018/2/layout/IconVerticalSolidList"/>
    <dgm:cxn modelId="{D6F651CF-3514-4434-9414-36733B5921C8}" srcId="{22AAE29E-A6B8-45E8-849B-42060369FF2C}" destId="{91FFF9FA-43E6-49E9-8C6B-43D8C1840041}" srcOrd="2" destOrd="0" parTransId="{2E6DDC12-F7B2-43FD-8411-CD06B35C38AD}" sibTransId="{0255A318-4D46-4522-8EBA-B571FE9B732B}"/>
    <dgm:cxn modelId="{7717D4D2-6436-4251-B16E-F79615051D00}" type="presOf" srcId="{91FFF9FA-43E6-49E9-8C6B-43D8C1840041}" destId="{4089E94E-F859-4E68-A640-FC991FEE2609}" srcOrd="0" destOrd="0" presId="urn:microsoft.com/office/officeart/2018/2/layout/IconVerticalSolidList"/>
    <dgm:cxn modelId="{52930EF4-CF96-4F4B-9D35-79A716D9F5CA}" type="presOf" srcId="{6D2A2609-7C4C-4013-9067-B88FB86FD1AE}" destId="{A9040E98-3678-4DB9-912D-65B8CDDF7D02}" srcOrd="0" destOrd="0" presId="urn:microsoft.com/office/officeart/2018/2/layout/IconVerticalSolidList"/>
    <dgm:cxn modelId="{B4273F2B-1761-40A5-87B3-A4C58D83A9E2}" type="presParOf" srcId="{EDB5D34E-AEBA-4999-BB33-ED0B3E2AA4BC}" destId="{AA27AEE8-E323-41C7-A751-16CBDA601898}" srcOrd="0" destOrd="0" presId="urn:microsoft.com/office/officeart/2018/2/layout/IconVerticalSolidList"/>
    <dgm:cxn modelId="{9A21B991-260C-4151-99A9-AAA761C5B3DD}" type="presParOf" srcId="{AA27AEE8-E323-41C7-A751-16CBDA601898}" destId="{779BF21E-C0E3-4A1B-874A-E863E9664681}" srcOrd="0" destOrd="0" presId="urn:microsoft.com/office/officeart/2018/2/layout/IconVerticalSolidList"/>
    <dgm:cxn modelId="{236ADCF8-72C7-45B9-AB93-08DBC98FD921}" type="presParOf" srcId="{AA27AEE8-E323-41C7-A751-16CBDA601898}" destId="{02645C97-5F03-469B-AFAB-1EBBEDA42BF5}" srcOrd="1" destOrd="0" presId="urn:microsoft.com/office/officeart/2018/2/layout/IconVerticalSolidList"/>
    <dgm:cxn modelId="{A26A7D4C-FE32-44D6-8C61-A91BCE4D5BAF}" type="presParOf" srcId="{AA27AEE8-E323-41C7-A751-16CBDA601898}" destId="{AECC17D4-5EB2-444E-8DF9-2ADF7144B05D}" srcOrd="2" destOrd="0" presId="urn:microsoft.com/office/officeart/2018/2/layout/IconVerticalSolidList"/>
    <dgm:cxn modelId="{A6C749F1-FE1B-4A5C-8E53-6E7E19E91403}" type="presParOf" srcId="{AA27AEE8-E323-41C7-A751-16CBDA601898}" destId="{F0D9D3ED-EBAE-4732-B1C4-835F8B151719}" srcOrd="3" destOrd="0" presId="urn:microsoft.com/office/officeart/2018/2/layout/IconVerticalSolidList"/>
    <dgm:cxn modelId="{6CCDCF9E-C1E4-4EC2-BF59-37474B60CDBD}" type="presParOf" srcId="{EDB5D34E-AEBA-4999-BB33-ED0B3E2AA4BC}" destId="{68B517D7-2032-43D3-B9E6-C4BD3BE4F393}" srcOrd="1" destOrd="0" presId="urn:microsoft.com/office/officeart/2018/2/layout/IconVerticalSolidList"/>
    <dgm:cxn modelId="{BB2041D1-953E-4715-B09C-13B48D340887}" type="presParOf" srcId="{EDB5D34E-AEBA-4999-BB33-ED0B3E2AA4BC}" destId="{7466DCB2-EA47-4DE4-847A-2F74EE1C8CB8}" srcOrd="2" destOrd="0" presId="urn:microsoft.com/office/officeart/2018/2/layout/IconVerticalSolidList"/>
    <dgm:cxn modelId="{19A3798D-A48B-4E5A-B44F-1B2C2DE25F1A}" type="presParOf" srcId="{7466DCB2-EA47-4DE4-847A-2F74EE1C8CB8}" destId="{00835D06-4E08-4734-A06E-0FFAED06BFE6}" srcOrd="0" destOrd="0" presId="urn:microsoft.com/office/officeart/2018/2/layout/IconVerticalSolidList"/>
    <dgm:cxn modelId="{A7B2FA5D-BE28-44AC-AB97-9A63C761B162}" type="presParOf" srcId="{7466DCB2-EA47-4DE4-847A-2F74EE1C8CB8}" destId="{45766A46-69DF-427D-B021-A30594D5AE09}" srcOrd="1" destOrd="0" presId="urn:microsoft.com/office/officeart/2018/2/layout/IconVerticalSolidList"/>
    <dgm:cxn modelId="{8A6655E8-18EF-44FE-BD7A-53D01CF3B0A9}" type="presParOf" srcId="{7466DCB2-EA47-4DE4-847A-2F74EE1C8CB8}" destId="{506ABD98-0489-43A7-9806-B20D4EB48EBA}" srcOrd="2" destOrd="0" presId="urn:microsoft.com/office/officeart/2018/2/layout/IconVerticalSolidList"/>
    <dgm:cxn modelId="{874F5A47-A1BF-4074-BAE3-8C9ED37BC4BA}" type="presParOf" srcId="{7466DCB2-EA47-4DE4-847A-2F74EE1C8CB8}" destId="{A9040E98-3678-4DB9-912D-65B8CDDF7D02}" srcOrd="3" destOrd="0" presId="urn:microsoft.com/office/officeart/2018/2/layout/IconVerticalSolidList"/>
    <dgm:cxn modelId="{B5B89793-4534-4969-AB7B-3DBF1B1D3830}" type="presParOf" srcId="{EDB5D34E-AEBA-4999-BB33-ED0B3E2AA4BC}" destId="{7E465D59-6AA8-46CD-8AFD-60596173EE05}" srcOrd="3" destOrd="0" presId="urn:microsoft.com/office/officeart/2018/2/layout/IconVerticalSolidList"/>
    <dgm:cxn modelId="{AC79B3AC-B961-4CB7-B696-6F048F34E0AB}" type="presParOf" srcId="{EDB5D34E-AEBA-4999-BB33-ED0B3E2AA4BC}" destId="{B8AFC867-4C8C-44B3-AF30-151B7EAA18FE}" srcOrd="4" destOrd="0" presId="urn:microsoft.com/office/officeart/2018/2/layout/IconVerticalSolidList"/>
    <dgm:cxn modelId="{55BF2648-3C7B-4543-98EE-DDE163FEAAB9}" type="presParOf" srcId="{B8AFC867-4C8C-44B3-AF30-151B7EAA18FE}" destId="{8DF1FA7B-2FAE-40BE-80CC-0CD725F9E166}" srcOrd="0" destOrd="0" presId="urn:microsoft.com/office/officeart/2018/2/layout/IconVerticalSolidList"/>
    <dgm:cxn modelId="{58DC4C26-3874-46D7-A5FB-19B53EAFB156}" type="presParOf" srcId="{B8AFC867-4C8C-44B3-AF30-151B7EAA18FE}" destId="{4FB515EF-4920-4823-A0CF-5C51D3F0B67C}" srcOrd="1" destOrd="0" presId="urn:microsoft.com/office/officeart/2018/2/layout/IconVerticalSolidList"/>
    <dgm:cxn modelId="{A3A39437-64D3-4EB9-BCA8-CD3AB5E3859F}" type="presParOf" srcId="{B8AFC867-4C8C-44B3-AF30-151B7EAA18FE}" destId="{6ECF0813-B43B-4915-8878-6C6674CFC7CA}" srcOrd="2" destOrd="0" presId="urn:microsoft.com/office/officeart/2018/2/layout/IconVerticalSolidList"/>
    <dgm:cxn modelId="{211B8AEF-D1D6-4C54-A2E1-44518B0817E9}" type="presParOf" srcId="{B8AFC867-4C8C-44B3-AF30-151B7EAA18FE}" destId="{4089E94E-F859-4E68-A640-FC991FEE2609}" srcOrd="3" destOrd="0" presId="urn:microsoft.com/office/officeart/2018/2/layout/IconVerticalSolidList"/>
    <dgm:cxn modelId="{CA7D3E2C-768C-4DDD-8CD1-BF3F42C6A86E}" type="presParOf" srcId="{B8AFC867-4C8C-44B3-AF30-151B7EAA18FE}" destId="{9976AB8C-0030-41DA-A7C8-6314B5007ADE}"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1611A1-D563-4F47-948C-81310DD357B3}"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3CBADFF6-A400-4852-9A73-D6B91F8B4A26}">
      <dgm:prSet/>
      <dgm:spPr/>
      <dgm:t>
        <a:bodyPr/>
        <a:lstStyle/>
        <a:p>
          <a:pPr algn="ctr"/>
          <a:r>
            <a:rPr lang="en-US" dirty="0"/>
            <a:t>Generally thought of as  	           pro-inflammatory</a:t>
          </a:r>
        </a:p>
      </dgm:t>
    </dgm:pt>
    <dgm:pt modelId="{3A46CA21-9084-4ABA-ADFC-0EB5780A2331}" type="parTrans" cxnId="{E4369618-294E-4576-8AE4-4AC403A7E7C0}">
      <dgm:prSet/>
      <dgm:spPr/>
      <dgm:t>
        <a:bodyPr/>
        <a:lstStyle/>
        <a:p>
          <a:endParaRPr lang="en-US"/>
        </a:p>
      </dgm:t>
    </dgm:pt>
    <dgm:pt modelId="{4F287657-E055-49E6-9558-3A9EF2CE5F36}" type="sibTrans" cxnId="{E4369618-294E-4576-8AE4-4AC403A7E7C0}">
      <dgm:prSet/>
      <dgm:spPr/>
      <dgm:t>
        <a:bodyPr/>
        <a:lstStyle/>
        <a:p>
          <a:endParaRPr lang="en-US"/>
        </a:p>
      </dgm:t>
    </dgm:pt>
    <dgm:pt modelId="{A18732C3-7524-47FB-B2DE-465102546B8B}">
      <dgm:prSet custT="1"/>
      <dgm:spPr/>
      <dgm:t>
        <a:bodyPr/>
        <a:lstStyle/>
        <a:p>
          <a:r>
            <a:rPr lang="en-US" sz="2700" dirty="0"/>
            <a:t>5-HT depletion </a:t>
          </a:r>
          <a:r>
            <a:rPr lang="en-US" sz="3200" dirty="0">
              <a:latin typeface="Times New Roman" panose="02020603050405020304" pitchFamily="18" charset="0"/>
              <a:cs typeface="Times New Roman" panose="02020603050405020304" pitchFamily="18" charset="0"/>
            </a:rPr>
            <a:t>→ ↓ </a:t>
          </a:r>
          <a:r>
            <a:rPr lang="en-US" sz="2700" dirty="0"/>
            <a:t>inflammation</a:t>
          </a:r>
        </a:p>
      </dgm:t>
    </dgm:pt>
    <dgm:pt modelId="{ECB4715F-0CE9-4C3F-8568-CF27F88EF89D}" type="parTrans" cxnId="{6221F085-4082-4116-89B7-DCC4D1A39783}">
      <dgm:prSet/>
      <dgm:spPr/>
      <dgm:t>
        <a:bodyPr/>
        <a:lstStyle/>
        <a:p>
          <a:endParaRPr lang="en-US"/>
        </a:p>
      </dgm:t>
    </dgm:pt>
    <dgm:pt modelId="{C6A14EA3-FBE7-49D9-AA8C-348D51D35B4A}" type="sibTrans" cxnId="{6221F085-4082-4116-89B7-DCC4D1A39783}">
      <dgm:prSet/>
      <dgm:spPr/>
      <dgm:t>
        <a:bodyPr/>
        <a:lstStyle/>
        <a:p>
          <a:endParaRPr lang="en-US"/>
        </a:p>
      </dgm:t>
    </dgm:pt>
    <dgm:pt modelId="{239913FE-BA12-44A6-A02E-4B6CA83F2E16}">
      <dgm:prSet custT="1"/>
      <dgm:spPr/>
      <dgm:t>
        <a:bodyPr/>
        <a:lstStyle/>
        <a:p>
          <a:r>
            <a:rPr lang="en-US" sz="3200" dirty="0">
              <a:latin typeface="Times New Roman" panose="02020603050405020304" pitchFamily="18" charset="0"/>
              <a:cs typeface="Times New Roman" panose="02020603050405020304" pitchFamily="18" charset="0"/>
            </a:rPr>
            <a:t>↑</a:t>
          </a:r>
          <a:r>
            <a:rPr lang="en-US" sz="2700" dirty="0"/>
            <a:t> 5-HT in blood associated with </a:t>
          </a:r>
          <a:r>
            <a:rPr lang="en-US" sz="3200" dirty="0">
              <a:latin typeface="Times New Roman" panose="02020603050405020304" pitchFamily="18" charset="0"/>
              <a:cs typeface="Times New Roman" panose="02020603050405020304" pitchFamily="18" charset="0"/>
            </a:rPr>
            <a:t>↑</a:t>
          </a:r>
          <a:r>
            <a:rPr lang="en-US" sz="2700" dirty="0"/>
            <a:t> cytokines (IL-6 &amp; TNF-α) &amp; </a:t>
          </a:r>
          <a:r>
            <a:rPr lang="en-US" sz="2700" i="1" dirty="0"/>
            <a:t>vice versa</a:t>
          </a:r>
          <a:endParaRPr lang="en-US" sz="2700" dirty="0"/>
        </a:p>
      </dgm:t>
    </dgm:pt>
    <dgm:pt modelId="{6DAE0BFC-F926-4EFD-815D-A1398B36DE24}" type="parTrans" cxnId="{E6726E02-055D-4CEA-ADE4-B16D68E442C9}">
      <dgm:prSet/>
      <dgm:spPr/>
      <dgm:t>
        <a:bodyPr/>
        <a:lstStyle/>
        <a:p>
          <a:endParaRPr lang="en-US"/>
        </a:p>
      </dgm:t>
    </dgm:pt>
    <dgm:pt modelId="{AA7318E2-DA43-4709-9407-4A046ACD8BCD}" type="sibTrans" cxnId="{E6726E02-055D-4CEA-ADE4-B16D68E442C9}">
      <dgm:prSet/>
      <dgm:spPr/>
      <dgm:t>
        <a:bodyPr/>
        <a:lstStyle/>
        <a:p>
          <a:endParaRPr lang="en-US"/>
        </a:p>
      </dgm:t>
    </dgm:pt>
    <dgm:pt modelId="{0949AA7B-967D-42BC-B2FA-DAC900A0DB1B}">
      <dgm:prSet/>
      <dgm:spPr/>
      <dgm:t>
        <a:bodyPr/>
        <a:lstStyle/>
        <a:p>
          <a:pPr algn="ctr"/>
          <a:r>
            <a:rPr lang="en-US" dirty="0"/>
            <a:t>5-HT</a:t>
          </a:r>
          <a:r>
            <a:rPr lang="en-US" baseline="-25000" dirty="0"/>
            <a:t>2A</a:t>
          </a:r>
          <a:r>
            <a:rPr lang="en-US" dirty="0"/>
            <a:t> in </a:t>
          </a:r>
        </a:p>
        <a:p>
          <a:pPr algn="ctr"/>
          <a:r>
            <a:rPr lang="en-US" dirty="0"/>
            <a:t>vascular smooth muscle </a:t>
          </a:r>
        </a:p>
      </dgm:t>
    </dgm:pt>
    <dgm:pt modelId="{D8B85979-A6EF-4823-9F1D-A91FF42BC95B}" type="parTrans" cxnId="{28427731-9530-4D99-8BA7-C59362E906FC}">
      <dgm:prSet/>
      <dgm:spPr/>
      <dgm:t>
        <a:bodyPr/>
        <a:lstStyle/>
        <a:p>
          <a:endParaRPr lang="en-US"/>
        </a:p>
      </dgm:t>
    </dgm:pt>
    <dgm:pt modelId="{5F276B91-F12D-4D89-A1DD-EB07867FC618}" type="sibTrans" cxnId="{28427731-9530-4D99-8BA7-C59362E906FC}">
      <dgm:prSet/>
      <dgm:spPr/>
      <dgm:t>
        <a:bodyPr/>
        <a:lstStyle/>
        <a:p>
          <a:endParaRPr lang="en-US"/>
        </a:p>
      </dgm:t>
    </dgm:pt>
    <dgm:pt modelId="{040E9363-C9F6-49D0-8417-9860E2E435D7}">
      <dgm:prSet/>
      <dgm:spPr/>
      <dgm:t>
        <a:bodyPr/>
        <a:lstStyle/>
        <a:p>
          <a:r>
            <a:rPr lang="en-US" dirty="0"/>
            <a:t>Activation = ↑ inflammatory cytokine IL-6</a:t>
          </a:r>
        </a:p>
      </dgm:t>
    </dgm:pt>
    <dgm:pt modelId="{5F93E9FA-9316-4F61-AA8D-22D2F6CFBA6B}" type="parTrans" cxnId="{1B4CA35F-9759-49C4-9D23-436C97305A3F}">
      <dgm:prSet/>
      <dgm:spPr/>
      <dgm:t>
        <a:bodyPr/>
        <a:lstStyle/>
        <a:p>
          <a:endParaRPr lang="en-US"/>
        </a:p>
      </dgm:t>
    </dgm:pt>
    <dgm:pt modelId="{740B6157-888F-4B65-AC69-11AF23EF637C}" type="sibTrans" cxnId="{1B4CA35F-9759-49C4-9D23-436C97305A3F}">
      <dgm:prSet/>
      <dgm:spPr/>
      <dgm:t>
        <a:bodyPr/>
        <a:lstStyle/>
        <a:p>
          <a:endParaRPr lang="en-US"/>
        </a:p>
      </dgm:t>
    </dgm:pt>
    <dgm:pt modelId="{8C03F70F-7725-4C65-A2E7-D3C4DBBDC450}">
      <dgm:prSet/>
      <dgm:spPr/>
      <dgm:t>
        <a:bodyPr/>
        <a:lstStyle/>
        <a:p>
          <a:r>
            <a:rPr lang="en-US"/>
            <a:t>Inhibition = ↓IL-6</a:t>
          </a:r>
        </a:p>
      </dgm:t>
    </dgm:pt>
    <dgm:pt modelId="{89C66644-5AB0-48E5-982B-164DDCE03D5C}" type="parTrans" cxnId="{081B1026-5E99-4489-A4F6-D848418C3E90}">
      <dgm:prSet/>
      <dgm:spPr/>
      <dgm:t>
        <a:bodyPr/>
        <a:lstStyle/>
        <a:p>
          <a:endParaRPr lang="en-US"/>
        </a:p>
      </dgm:t>
    </dgm:pt>
    <dgm:pt modelId="{6E44BAE0-991E-48E0-A1DC-0B1B6DEA9DA7}" type="sibTrans" cxnId="{081B1026-5E99-4489-A4F6-D848418C3E90}">
      <dgm:prSet/>
      <dgm:spPr/>
      <dgm:t>
        <a:bodyPr/>
        <a:lstStyle/>
        <a:p>
          <a:endParaRPr lang="en-US"/>
        </a:p>
      </dgm:t>
    </dgm:pt>
    <dgm:pt modelId="{9C4A5B28-6A6E-0644-A4EC-ABD477B57E24}" type="pres">
      <dgm:prSet presAssocID="{581611A1-D563-4F47-948C-81310DD357B3}" presName="linear" presStyleCnt="0">
        <dgm:presLayoutVars>
          <dgm:animLvl val="lvl"/>
          <dgm:resizeHandles val="exact"/>
        </dgm:presLayoutVars>
      </dgm:prSet>
      <dgm:spPr/>
    </dgm:pt>
    <dgm:pt modelId="{230B27B2-5D0F-6F4B-9315-64ED91F913D7}" type="pres">
      <dgm:prSet presAssocID="{3CBADFF6-A400-4852-9A73-D6B91F8B4A26}" presName="parentText" presStyleLbl="node1" presStyleIdx="0" presStyleCnt="2" custLinFactNeighborX="311">
        <dgm:presLayoutVars>
          <dgm:chMax val="0"/>
          <dgm:bulletEnabled val="1"/>
        </dgm:presLayoutVars>
      </dgm:prSet>
      <dgm:spPr/>
    </dgm:pt>
    <dgm:pt modelId="{0EDF878B-EBA3-9B43-816E-F5920DA44CE3}" type="pres">
      <dgm:prSet presAssocID="{3CBADFF6-A400-4852-9A73-D6B91F8B4A26}" presName="childText" presStyleLbl="revTx" presStyleIdx="0" presStyleCnt="2">
        <dgm:presLayoutVars>
          <dgm:bulletEnabled val="1"/>
        </dgm:presLayoutVars>
      </dgm:prSet>
      <dgm:spPr/>
    </dgm:pt>
    <dgm:pt modelId="{8EC7606A-D7FC-054E-8B0D-B11486A0E843}" type="pres">
      <dgm:prSet presAssocID="{0949AA7B-967D-42BC-B2FA-DAC900A0DB1B}" presName="parentText" presStyleLbl="node1" presStyleIdx="1" presStyleCnt="2">
        <dgm:presLayoutVars>
          <dgm:chMax val="0"/>
          <dgm:bulletEnabled val="1"/>
        </dgm:presLayoutVars>
      </dgm:prSet>
      <dgm:spPr/>
    </dgm:pt>
    <dgm:pt modelId="{A0B3C584-F0E1-7948-84DE-0C863B23638D}" type="pres">
      <dgm:prSet presAssocID="{0949AA7B-967D-42BC-B2FA-DAC900A0DB1B}" presName="childText" presStyleLbl="revTx" presStyleIdx="1" presStyleCnt="2">
        <dgm:presLayoutVars>
          <dgm:bulletEnabled val="1"/>
        </dgm:presLayoutVars>
      </dgm:prSet>
      <dgm:spPr/>
    </dgm:pt>
  </dgm:ptLst>
  <dgm:cxnLst>
    <dgm:cxn modelId="{E6726E02-055D-4CEA-ADE4-B16D68E442C9}" srcId="{3CBADFF6-A400-4852-9A73-D6B91F8B4A26}" destId="{239913FE-BA12-44A6-A02E-4B6CA83F2E16}" srcOrd="1" destOrd="0" parTransId="{6DAE0BFC-F926-4EFD-815D-A1398B36DE24}" sibTransId="{AA7318E2-DA43-4709-9407-4A046ACD8BCD}"/>
    <dgm:cxn modelId="{E4369618-294E-4576-8AE4-4AC403A7E7C0}" srcId="{581611A1-D563-4F47-948C-81310DD357B3}" destId="{3CBADFF6-A400-4852-9A73-D6B91F8B4A26}" srcOrd="0" destOrd="0" parTransId="{3A46CA21-9084-4ABA-ADFC-0EB5780A2331}" sibTransId="{4F287657-E055-49E6-9558-3A9EF2CE5F36}"/>
    <dgm:cxn modelId="{081B1026-5E99-4489-A4F6-D848418C3E90}" srcId="{0949AA7B-967D-42BC-B2FA-DAC900A0DB1B}" destId="{8C03F70F-7725-4C65-A2E7-D3C4DBBDC450}" srcOrd="1" destOrd="0" parTransId="{89C66644-5AB0-48E5-982B-164DDCE03D5C}" sibTransId="{6E44BAE0-991E-48E0-A1DC-0B1B6DEA9DA7}"/>
    <dgm:cxn modelId="{28427731-9530-4D99-8BA7-C59362E906FC}" srcId="{581611A1-D563-4F47-948C-81310DD357B3}" destId="{0949AA7B-967D-42BC-B2FA-DAC900A0DB1B}" srcOrd="1" destOrd="0" parTransId="{D8B85979-A6EF-4823-9F1D-A91FF42BC95B}" sibTransId="{5F276B91-F12D-4D89-A1DD-EB07867FC618}"/>
    <dgm:cxn modelId="{1B4CA35F-9759-49C4-9D23-436C97305A3F}" srcId="{0949AA7B-967D-42BC-B2FA-DAC900A0DB1B}" destId="{040E9363-C9F6-49D0-8417-9860E2E435D7}" srcOrd="0" destOrd="0" parTransId="{5F93E9FA-9316-4F61-AA8D-22D2F6CFBA6B}" sibTransId="{740B6157-888F-4B65-AC69-11AF23EF637C}"/>
    <dgm:cxn modelId="{82B50D50-8A58-4C42-9544-01F0CE3731EB}" type="presOf" srcId="{3CBADFF6-A400-4852-9A73-D6B91F8B4A26}" destId="{230B27B2-5D0F-6F4B-9315-64ED91F913D7}" srcOrd="0" destOrd="0" presId="urn:microsoft.com/office/officeart/2005/8/layout/vList2"/>
    <dgm:cxn modelId="{F88F3551-10AE-D440-9D25-4580F69E523F}" type="presOf" srcId="{8C03F70F-7725-4C65-A2E7-D3C4DBBDC450}" destId="{A0B3C584-F0E1-7948-84DE-0C863B23638D}" srcOrd="0" destOrd="1" presId="urn:microsoft.com/office/officeart/2005/8/layout/vList2"/>
    <dgm:cxn modelId="{6221F085-4082-4116-89B7-DCC4D1A39783}" srcId="{3CBADFF6-A400-4852-9A73-D6B91F8B4A26}" destId="{A18732C3-7524-47FB-B2DE-465102546B8B}" srcOrd="0" destOrd="0" parTransId="{ECB4715F-0CE9-4C3F-8568-CF27F88EF89D}" sibTransId="{C6A14EA3-FBE7-49D9-AA8C-348D51D35B4A}"/>
    <dgm:cxn modelId="{20359495-F898-FE4F-877A-886864A170E4}" type="presOf" srcId="{040E9363-C9F6-49D0-8417-9860E2E435D7}" destId="{A0B3C584-F0E1-7948-84DE-0C863B23638D}" srcOrd="0" destOrd="0" presId="urn:microsoft.com/office/officeart/2005/8/layout/vList2"/>
    <dgm:cxn modelId="{44BE2BAE-27FA-2E4F-B167-4B293E34CCBB}" type="presOf" srcId="{239913FE-BA12-44A6-A02E-4B6CA83F2E16}" destId="{0EDF878B-EBA3-9B43-816E-F5920DA44CE3}" srcOrd="0" destOrd="1" presId="urn:microsoft.com/office/officeart/2005/8/layout/vList2"/>
    <dgm:cxn modelId="{7032A3CB-F72D-5946-B526-2773871D1202}" type="presOf" srcId="{A18732C3-7524-47FB-B2DE-465102546B8B}" destId="{0EDF878B-EBA3-9B43-816E-F5920DA44CE3}" srcOrd="0" destOrd="0" presId="urn:microsoft.com/office/officeart/2005/8/layout/vList2"/>
    <dgm:cxn modelId="{EF77FBDC-DADF-C04E-B786-C6CF22C620CC}" type="presOf" srcId="{0949AA7B-967D-42BC-B2FA-DAC900A0DB1B}" destId="{8EC7606A-D7FC-054E-8B0D-B11486A0E843}" srcOrd="0" destOrd="0" presId="urn:microsoft.com/office/officeart/2005/8/layout/vList2"/>
    <dgm:cxn modelId="{D10B5EEB-9C1E-6148-9DAE-61C0D81B6039}" type="presOf" srcId="{581611A1-D563-4F47-948C-81310DD357B3}" destId="{9C4A5B28-6A6E-0644-A4EC-ABD477B57E24}" srcOrd="0" destOrd="0" presId="urn:microsoft.com/office/officeart/2005/8/layout/vList2"/>
    <dgm:cxn modelId="{BA1260E8-DE0C-C646-AB66-E27A887CF73C}" type="presParOf" srcId="{9C4A5B28-6A6E-0644-A4EC-ABD477B57E24}" destId="{230B27B2-5D0F-6F4B-9315-64ED91F913D7}" srcOrd="0" destOrd="0" presId="urn:microsoft.com/office/officeart/2005/8/layout/vList2"/>
    <dgm:cxn modelId="{3C239472-1C97-D840-8D37-02EFB39D0E17}" type="presParOf" srcId="{9C4A5B28-6A6E-0644-A4EC-ABD477B57E24}" destId="{0EDF878B-EBA3-9B43-816E-F5920DA44CE3}" srcOrd="1" destOrd="0" presId="urn:microsoft.com/office/officeart/2005/8/layout/vList2"/>
    <dgm:cxn modelId="{35B3F37B-01FA-F148-8BFF-3C63C65E9415}" type="presParOf" srcId="{9C4A5B28-6A6E-0644-A4EC-ABD477B57E24}" destId="{8EC7606A-D7FC-054E-8B0D-B11486A0E843}" srcOrd="2" destOrd="0" presId="urn:microsoft.com/office/officeart/2005/8/layout/vList2"/>
    <dgm:cxn modelId="{89CDA443-F05D-0D4B-A439-E2A8D6D5B1B6}" type="presParOf" srcId="{9C4A5B28-6A6E-0644-A4EC-ABD477B57E24}" destId="{A0B3C584-F0E1-7948-84DE-0C863B23638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3E12E3-CEC8-4533-952A-B3A835C9700C}"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7EA0B15A-CE0B-4D75-A9D4-EE75551476B2}">
      <dgm:prSet/>
      <dgm:spPr/>
      <dgm:t>
        <a:bodyPr/>
        <a:lstStyle/>
        <a:p>
          <a:r>
            <a:rPr lang="en-US"/>
            <a:t>Placebo </a:t>
          </a:r>
        </a:p>
      </dgm:t>
    </dgm:pt>
    <dgm:pt modelId="{C7097B6D-6CDE-4434-A096-F84DF20BFF96}" type="parTrans" cxnId="{07F495E8-3038-4A19-BC24-E52C85E7FCA7}">
      <dgm:prSet/>
      <dgm:spPr/>
      <dgm:t>
        <a:bodyPr/>
        <a:lstStyle/>
        <a:p>
          <a:endParaRPr lang="en-US"/>
        </a:p>
      </dgm:t>
    </dgm:pt>
    <dgm:pt modelId="{1E2E7E39-BAE2-4A2A-8CBF-802D561BA6D4}" type="sibTrans" cxnId="{07F495E8-3038-4A19-BC24-E52C85E7FCA7}">
      <dgm:prSet/>
      <dgm:spPr/>
      <dgm:t>
        <a:bodyPr/>
        <a:lstStyle/>
        <a:p>
          <a:endParaRPr lang="en-US"/>
        </a:p>
      </dgm:t>
    </dgm:pt>
    <dgm:pt modelId="{BF822536-2C91-4197-85F5-1E4112E2A885}">
      <dgm:prSet/>
      <dgm:spPr/>
      <dgm:t>
        <a:bodyPr/>
        <a:lstStyle/>
        <a:p>
          <a:r>
            <a:rPr lang="en-US"/>
            <a:t>Not prescribed medications</a:t>
          </a:r>
        </a:p>
      </dgm:t>
    </dgm:pt>
    <dgm:pt modelId="{0A6F9AB3-793C-4C68-A397-F9688FD7CD1A}" type="parTrans" cxnId="{DCB852E7-EC3C-44DA-A610-25A352ED0679}">
      <dgm:prSet/>
      <dgm:spPr/>
      <dgm:t>
        <a:bodyPr/>
        <a:lstStyle/>
        <a:p>
          <a:endParaRPr lang="en-US"/>
        </a:p>
      </dgm:t>
    </dgm:pt>
    <dgm:pt modelId="{0F4226DB-6214-4D14-96F2-93EB18FFC9AD}" type="sibTrans" cxnId="{DCB852E7-EC3C-44DA-A610-25A352ED0679}">
      <dgm:prSet/>
      <dgm:spPr/>
      <dgm:t>
        <a:bodyPr/>
        <a:lstStyle/>
        <a:p>
          <a:endParaRPr lang="en-US"/>
        </a:p>
      </dgm:t>
    </dgm:pt>
    <dgm:pt modelId="{9CFBCD69-1EE2-42B9-AEF6-D3471A3E7A11}">
      <dgm:prSet/>
      <dgm:spPr/>
      <dgm:t>
        <a:bodyPr/>
        <a:lstStyle/>
        <a:p>
          <a:r>
            <a:rPr lang="en-US"/>
            <a:t>Patient screening / psychotherapy before drug administration</a:t>
          </a:r>
        </a:p>
      </dgm:t>
    </dgm:pt>
    <dgm:pt modelId="{DD1EE8B4-87F8-48D5-9272-A045F7F9ED22}" type="parTrans" cxnId="{1BF6CB94-825D-4706-B65E-B2603DF2E0C7}">
      <dgm:prSet/>
      <dgm:spPr/>
      <dgm:t>
        <a:bodyPr/>
        <a:lstStyle/>
        <a:p>
          <a:endParaRPr lang="en-US"/>
        </a:p>
      </dgm:t>
    </dgm:pt>
    <dgm:pt modelId="{434A7DF1-C078-4933-9F49-A2324475C63F}" type="sibTrans" cxnId="{1BF6CB94-825D-4706-B65E-B2603DF2E0C7}">
      <dgm:prSet/>
      <dgm:spPr/>
      <dgm:t>
        <a:bodyPr/>
        <a:lstStyle/>
        <a:p>
          <a:endParaRPr lang="en-US"/>
        </a:p>
      </dgm:t>
    </dgm:pt>
    <dgm:pt modelId="{F3EEA530-C3AE-CB4C-9343-AC817CEB5836}" type="pres">
      <dgm:prSet presAssocID="{533E12E3-CEC8-4533-952A-B3A835C9700C}" presName="vert0" presStyleCnt="0">
        <dgm:presLayoutVars>
          <dgm:dir/>
          <dgm:animOne val="branch"/>
          <dgm:animLvl val="lvl"/>
        </dgm:presLayoutVars>
      </dgm:prSet>
      <dgm:spPr/>
    </dgm:pt>
    <dgm:pt modelId="{F7A46EF1-D349-D941-8B67-C19C4FBDF52F}" type="pres">
      <dgm:prSet presAssocID="{7EA0B15A-CE0B-4D75-A9D4-EE75551476B2}" presName="thickLine" presStyleLbl="alignNode1" presStyleIdx="0" presStyleCnt="3"/>
      <dgm:spPr/>
    </dgm:pt>
    <dgm:pt modelId="{CEB09A96-F572-8544-B5BC-1AE27C796B8B}" type="pres">
      <dgm:prSet presAssocID="{7EA0B15A-CE0B-4D75-A9D4-EE75551476B2}" presName="horz1" presStyleCnt="0"/>
      <dgm:spPr/>
    </dgm:pt>
    <dgm:pt modelId="{BB144FAA-E11A-A14A-B0B5-365D0780D6FE}" type="pres">
      <dgm:prSet presAssocID="{7EA0B15A-CE0B-4D75-A9D4-EE75551476B2}" presName="tx1" presStyleLbl="revTx" presStyleIdx="0" presStyleCnt="3"/>
      <dgm:spPr/>
    </dgm:pt>
    <dgm:pt modelId="{3D404EC2-0445-7E4B-9327-A14C6EAD353E}" type="pres">
      <dgm:prSet presAssocID="{7EA0B15A-CE0B-4D75-A9D4-EE75551476B2}" presName="vert1" presStyleCnt="0"/>
      <dgm:spPr/>
    </dgm:pt>
    <dgm:pt modelId="{20BE745A-7655-2542-B68A-0CFB8558A8DC}" type="pres">
      <dgm:prSet presAssocID="{BF822536-2C91-4197-85F5-1E4112E2A885}" presName="thickLine" presStyleLbl="alignNode1" presStyleIdx="1" presStyleCnt="3"/>
      <dgm:spPr/>
    </dgm:pt>
    <dgm:pt modelId="{93F99A90-8136-2447-AB39-C6BA6926F87B}" type="pres">
      <dgm:prSet presAssocID="{BF822536-2C91-4197-85F5-1E4112E2A885}" presName="horz1" presStyleCnt="0"/>
      <dgm:spPr/>
    </dgm:pt>
    <dgm:pt modelId="{DB2B3A71-2798-C34C-B828-4BF847013DFF}" type="pres">
      <dgm:prSet presAssocID="{BF822536-2C91-4197-85F5-1E4112E2A885}" presName="tx1" presStyleLbl="revTx" presStyleIdx="1" presStyleCnt="3"/>
      <dgm:spPr/>
    </dgm:pt>
    <dgm:pt modelId="{F1E77794-8D81-5D44-8726-94C23E5E16D1}" type="pres">
      <dgm:prSet presAssocID="{BF822536-2C91-4197-85F5-1E4112E2A885}" presName="vert1" presStyleCnt="0"/>
      <dgm:spPr/>
    </dgm:pt>
    <dgm:pt modelId="{706E35B7-06BB-7E42-8C17-361505407119}" type="pres">
      <dgm:prSet presAssocID="{9CFBCD69-1EE2-42B9-AEF6-D3471A3E7A11}" presName="thickLine" presStyleLbl="alignNode1" presStyleIdx="2" presStyleCnt="3"/>
      <dgm:spPr/>
    </dgm:pt>
    <dgm:pt modelId="{16165588-0FE9-C041-9312-2D017F62C4CF}" type="pres">
      <dgm:prSet presAssocID="{9CFBCD69-1EE2-42B9-AEF6-D3471A3E7A11}" presName="horz1" presStyleCnt="0"/>
      <dgm:spPr/>
    </dgm:pt>
    <dgm:pt modelId="{F09E2A13-D766-4A4E-BB66-695A72EC74D3}" type="pres">
      <dgm:prSet presAssocID="{9CFBCD69-1EE2-42B9-AEF6-D3471A3E7A11}" presName="tx1" presStyleLbl="revTx" presStyleIdx="2" presStyleCnt="3"/>
      <dgm:spPr/>
    </dgm:pt>
    <dgm:pt modelId="{8E0E9378-5F40-BA4A-867F-4022D6882DEF}" type="pres">
      <dgm:prSet presAssocID="{9CFBCD69-1EE2-42B9-AEF6-D3471A3E7A11}" presName="vert1" presStyleCnt="0"/>
      <dgm:spPr/>
    </dgm:pt>
  </dgm:ptLst>
  <dgm:cxnLst>
    <dgm:cxn modelId="{CC305025-225D-8040-A4A4-CE7EBDFCD2FE}" type="presOf" srcId="{533E12E3-CEC8-4533-952A-B3A835C9700C}" destId="{F3EEA530-C3AE-CB4C-9343-AC817CEB5836}" srcOrd="0" destOrd="0" presId="urn:microsoft.com/office/officeart/2008/layout/LinedList"/>
    <dgm:cxn modelId="{871C0D34-EE6B-034D-BE93-AAFFBA342527}" type="presOf" srcId="{BF822536-2C91-4197-85F5-1E4112E2A885}" destId="{DB2B3A71-2798-C34C-B828-4BF847013DFF}" srcOrd="0" destOrd="0" presId="urn:microsoft.com/office/officeart/2008/layout/LinedList"/>
    <dgm:cxn modelId="{1BF6CB94-825D-4706-B65E-B2603DF2E0C7}" srcId="{533E12E3-CEC8-4533-952A-B3A835C9700C}" destId="{9CFBCD69-1EE2-42B9-AEF6-D3471A3E7A11}" srcOrd="2" destOrd="0" parTransId="{DD1EE8B4-87F8-48D5-9272-A045F7F9ED22}" sibTransId="{434A7DF1-C078-4933-9F49-A2324475C63F}"/>
    <dgm:cxn modelId="{F9AC3AE5-1357-984A-B03F-51859244E86F}" type="presOf" srcId="{9CFBCD69-1EE2-42B9-AEF6-D3471A3E7A11}" destId="{F09E2A13-D766-4A4E-BB66-695A72EC74D3}" srcOrd="0" destOrd="0" presId="urn:microsoft.com/office/officeart/2008/layout/LinedList"/>
    <dgm:cxn modelId="{DCB852E7-EC3C-44DA-A610-25A352ED0679}" srcId="{533E12E3-CEC8-4533-952A-B3A835C9700C}" destId="{BF822536-2C91-4197-85F5-1E4112E2A885}" srcOrd="1" destOrd="0" parTransId="{0A6F9AB3-793C-4C68-A397-F9688FD7CD1A}" sibTransId="{0F4226DB-6214-4D14-96F2-93EB18FFC9AD}"/>
    <dgm:cxn modelId="{07F495E8-3038-4A19-BC24-E52C85E7FCA7}" srcId="{533E12E3-CEC8-4533-952A-B3A835C9700C}" destId="{7EA0B15A-CE0B-4D75-A9D4-EE75551476B2}" srcOrd="0" destOrd="0" parTransId="{C7097B6D-6CDE-4434-A096-F84DF20BFF96}" sibTransId="{1E2E7E39-BAE2-4A2A-8CBF-802D561BA6D4}"/>
    <dgm:cxn modelId="{367FF5FD-C55C-314C-89DE-2EC4DD4E3520}" type="presOf" srcId="{7EA0B15A-CE0B-4D75-A9D4-EE75551476B2}" destId="{BB144FAA-E11A-A14A-B0B5-365D0780D6FE}" srcOrd="0" destOrd="0" presId="urn:microsoft.com/office/officeart/2008/layout/LinedList"/>
    <dgm:cxn modelId="{362F187E-4FCC-1242-A2AE-2E6D6DA40FC8}" type="presParOf" srcId="{F3EEA530-C3AE-CB4C-9343-AC817CEB5836}" destId="{F7A46EF1-D349-D941-8B67-C19C4FBDF52F}" srcOrd="0" destOrd="0" presId="urn:microsoft.com/office/officeart/2008/layout/LinedList"/>
    <dgm:cxn modelId="{E456ECC6-1569-4A4D-8037-1710DD0C3B72}" type="presParOf" srcId="{F3EEA530-C3AE-CB4C-9343-AC817CEB5836}" destId="{CEB09A96-F572-8544-B5BC-1AE27C796B8B}" srcOrd="1" destOrd="0" presId="urn:microsoft.com/office/officeart/2008/layout/LinedList"/>
    <dgm:cxn modelId="{4D651CDA-423A-6D43-A0BB-E95870A9B4D7}" type="presParOf" srcId="{CEB09A96-F572-8544-B5BC-1AE27C796B8B}" destId="{BB144FAA-E11A-A14A-B0B5-365D0780D6FE}" srcOrd="0" destOrd="0" presId="urn:microsoft.com/office/officeart/2008/layout/LinedList"/>
    <dgm:cxn modelId="{F572D113-37C0-9241-8965-BA0F61939A94}" type="presParOf" srcId="{CEB09A96-F572-8544-B5BC-1AE27C796B8B}" destId="{3D404EC2-0445-7E4B-9327-A14C6EAD353E}" srcOrd="1" destOrd="0" presId="urn:microsoft.com/office/officeart/2008/layout/LinedList"/>
    <dgm:cxn modelId="{405E7C12-CB5C-E748-A585-878FD8CF619E}" type="presParOf" srcId="{F3EEA530-C3AE-CB4C-9343-AC817CEB5836}" destId="{20BE745A-7655-2542-B68A-0CFB8558A8DC}" srcOrd="2" destOrd="0" presId="urn:microsoft.com/office/officeart/2008/layout/LinedList"/>
    <dgm:cxn modelId="{127D496F-26C8-8E4E-B3C8-EDC8418F10D7}" type="presParOf" srcId="{F3EEA530-C3AE-CB4C-9343-AC817CEB5836}" destId="{93F99A90-8136-2447-AB39-C6BA6926F87B}" srcOrd="3" destOrd="0" presId="urn:microsoft.com/office/officeart/2008/layout/LinedList"/>
    <dgm:cxn modelId="{835F0F28-63BB-E54F-BF38-E253AE29CE0D}" type="presParOf" srcId="{93F99A90-8136-2447-AB39-C6BA6926F87B}" destId="{DB2B3A71-2798-C34C-B828-4BF847013DFF}" srcOrd="0" destOrd="0" presId="urn:microsoft.com/office/officeart/2008/layout/LinedList"/>
    <dgm:cxn modelId="{41641D4E-6738-6441-A349-E6458F9F45C1}" type="presParOf" srcId="{93F99A90-8136-2447-AB39-C6BA6926F87B}" destId="{F1E77794-8D81-5D44-8726-94C23E5E16D1}" srcOrd="1" destOrd="0" presId="urn:microsoft.com/office/officeart/2008/layout/LinedList"/>
    <dgm:cxn modelId="{6663DC11-01B1-A142-91AB-2267D4B01776}" type="presParOf" srcId="{F3EEA530-C3AE-CB4C-9343-AC817CEB5836}" destId="{706E35B7-06BB-7E42-8C17-361505407119}" srcOrd="4" destOrd="0" presId="urn:microsoft.com/office/officeart/2008/layout/LinedList"/>
    <dgm:cxn modelId="{FA348D7F-9E84-B541-8821-1414AF0C1367}" type="presParOf" srcId="{F3EEA530-C3AE-CB4C-9343-AC817CEB5836}" destId="{16165588-0FE9-C041-9312-2D017F62C4CF}" srcOrd="5" destOrd="0" presId="urn:microsoft.com/office/officeart/2008/layout/LinedList"/>
    <dgm:cxn modelId="{5FCD527A-87E5-054D-BBF4-3E7B7E82694C}" type="presParOf" srcId="{16165588-0FE9-C041-9312-2D017F62C4CF}" destId="{F09E2A13-D766-4A4E-BB66-695A72EC74D3}" srcOrd="0" destOrd="0" presId="urn:microsoft.com/office/officeart/2008/layout/LinedList"/>
    <dgm:cxn modelId="{4F39B793-272A-064C-A342-24758D730CB4}" type="presParOf" srcId="{16165588-0FE9-C041-9312-2D017F62C4CF}" destId="{8E0E9378-5F40-BA4A-867F-4022D6882DE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24E92D-ABBE-4099-97E8-4CDC94EB99C2}"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1F2D304F-ED45-4661-9B7F-1FE4D3DED6C0}">
      <dgm:prSet/>
      <dgm:spPr/>
      <dgm:t>
        <a:bodyPr/>
        <a:lstStyle/>
        <a:p>
          <a:r>
            <a:rPr lang="en-US"/>
            <a:t>Meditation</a:t>
          </a:r>
        </a:p>
      </dgm:t>
    </dgm:pt>
    <dgm:pt modelId="{66EC71CB-C6E6-440C-A368-C38ECB6627EC}" type="parTrans" cxnId="{43C3A767-6E8E-4B68-91E3-420C27BB12C1}">
      <dgm:prSet/>
      <dgm:spPr/>
      <dgm:t>
        <a:bodyPr/>
        <a:lstStyle/>
        <a:p>
          <a:endParaRPr lang="en-US"/>
        </a:p>
      </dgm:t>
    </dgm:pt>
    <dgm:pt modelId="{01ACED21-A120-4128-AFCC-B650AB6DF864}" type="sibTrans" cxnId="{43C3A767-6E8E-4B68-91E3-420C27BB12C1}">
      <dgm:prSet/>
      <dgm:spPr/>
      <dgm:t>
        <a:bodyPr/>
        <a:lstStyle/>
        <a:p>
          <a:endParaRPr lang="en-US"/>
        </a:p>
      </dgm:t>
    </dgm:pt>
    <dgm:pt modelId="{3CCD6D73-7E6A-4D08-A95C-2D4530F596FE}">
      <dgm:prSet/>
      <dgm:spPr/>
      <dgm:t>
        <a:bodyPr/>
        <a:lstStyle/>
        <a:p>
          <a:r>
            <a:rPr lang="en-US"/>
            <a:t>Prayer</a:t>
          </a:r>
        </a:p>
      </dgm:t>
    </dgm:pt>
    <dgm:pt modelId="{6464B636-2371-4FD6-AA03-62C39B2792B8}" type="parTrans" cxnId="{EEF28057-67B0-4ACB-BE3D-BE965CD90749}">
      <dgm:prSet/>
      <dgm:spPr/>
      <dgm:t>
        <a:bodyPr/>
        <a:lstStyle/>
        <a:p>
          <a:endParaRPr lang="en-US"/>
        </a:p>
      </dgm:t>
    </dgm:pt>
    <dgm:pt modelId="{B1BB7462-35CC-4284-A873-012698DA06ED}" type="sibTrans" cxnId="{EEF28057-67B0-4ACB-BE3D-BE965CD90749}">
      <dgm:prSet/>
      <dgm:spPr/>
      <dgm:t>
        <a:bodyPr/>
        <a:lstStyle/>
        <a:p>
          <a:endParaRPr lang="en-US"/>
        </a:p>
      </dgm:t>
    </dgm:pt>
    <dgm:pt modelId="{21735CB9-4EBE-41E6-B127-ED426C965DEA}">
      <dgm:prSet/>
      <dgm:spPr/>
      <dgm:t>
        <a:bodyPr/>
        <a:lstStyle/>
        <a:p>
          <a:r>
            <a:rPr lang="en-US" dirty="0"/>
            <a:t>Sensory deprivation</a:t>
          </a:r>
        </a:p>
      </dgm:t>
    </dgm:pt>
    <dgm:pt modelId="{70812420-9BBE-4E25-ABBB-DC9368453D4C}" type="parTrans" cxnId="{199E8E68-F668-406C-8777-41A72FE57AB6}">
      <dgm:prSet/>
      <dgm:spPr/>
      <dgm:t>
        <a:bodyPr/>
        <a:lstStyle/>
        <a:p>
          <a:endParaRPr lang="en-US"/>
        </a:p>
      </dgm:t>
    </dgm:pt>
    <dgm:pt modelId="{4C39B30A-571B-4A71-BDC2-65F73EE17006}" type="sibTrans" cxnId="{199E8E68-F668-406C-8777-41A72FE57AB6}">
      <dgm:prSet/>
      <dgm:spPr/>
      <dgm:t>
        <a:bodyPr/>
        <a:lstStyle/>
        <a:p>
          <a:endParaRPr lang="en-US"/>
        </a:p>
      </dgm:t>
    </dgm:pt>
    <dgm:pt modelId="{AB27490E-B070-4753-B094-B0E68F274C4E}">
      <dgm:prSet/>
      <dgm:spPr/>
      <dgm:t>
        <a:bodyPr/>
        <a:lstStyle/>
        <a:p>
          <a:r>
            <a:rPr lang="en-US" dirty="0"/>
            <a:t>Breathing technique</a:t>
          </a:r>
        </a:p>
      </dgm:t>
    </dgm:pt>
    <dgm:pt modelId="{262BA84B-AFF4-493D-9D99-7D174052A3D4}" type="parTrans" cxnId="{EC948FCB-BE04-40C2-9D35-A680E883326A}">
      <dgm:prSet/>
      <dgm:spPr/>
      <dgm:t>
        <a:bodyPr/>
        <a:lstStyle/>
        <a:p>
          <a:endParaRPr lang="en-US"/>
        </a:p>
      </dgm:t>
    </dgm:pt>
    <dgm:pt modelId="{4DB01C85-C354-4B35-930E-7A816E7451F1}" type="sibTrans" cxnId="{EC948FCB-BE04-40C2-9D35-A680E883326A}">
      <dgm:prSet/>
      <dgm:spPr/>
      <dgm:t>
        <a:bodyPr/>
        <a:lstStyle/>
        <a:p>
          <a:endParaRPr lang="en-US"/>
        </a:p>
      </dgm:t>
    </dgm:pt>
    <dgm:pt modelId="{161D06A2-6071-4ED1-B163-B2DCBC7E155A}">
      <dgm:prSet/>
      <dgm:spPr/>
      <dgm:t>
        <a:bodyPr/>
        <a:lstStyle/>
        <a:p>
          <a:r>
            <a:rPr lang="en-US" dirty="0"/>
            <a:t>Yoga, hypnotism</a:t>
          </a:r>
        </a:p>
      </dgm:t>
    </dgm:pt>
    <dgm:pt modelId="{6A0D73F7-0A21-45B7-87E9-B3BA710BDF52}" type="parTrans" cxnId="{6055E033-F528-44C6-AEEC-9A2E4810D1AC}">
      <dgm:prSet/>
      <dgm:spPr/>
      <dgm:t>
        <a:bodyPr/>
        <a:lstStyle/>
        <a:p>
          <a:endParaRPr lang="en-US"/>
        </a:p>
      </dgm:t>
    </dgm:pt>
    <dgm:pt modelId="{A179F149-A6F9-4E07-B8BB-FB2EF63CDF12}" type="sibTrans" cxnId="{6055E033-F528-44C6-AEEC-9A2E4810D1AC}">
      <dgm:prSet/>
      <dgm:spPr/>
      <dgm:t>
        <a:bodyPr/>
        <a:lstStyle/>
        <a:p>
          <a:endParaRPr lang="en-US"/>
        </a:p>
      </dgm:t>
    </dgm:pt>
    <dgm:pt modelId="{E79E0E71-1E54-49B1-BC4D-947C7400A2E4}">
      <dgm:prSet/>
      <dgm:spPr/>
      <dgm:t>
        <a:bodyPr/>
        <a:lstStyle/>
        <a:p>
          <a:r>
            <a:rPr lang="en-US"/>
            <a:t>Chanting</a:t>
          </a:r>
        </a:p>
      </dgm:t>
    </dgm:pt>
    <dgm:pt modelId="{C082D646-0558-414F-939C-3DB9AD4C80DA}" type="parTrans" cxnId="{CDA3778C-3808-48E6-885D-E6C703F567CA}">
      <dgm:prSet/>
      <dgm:spPr/>
      <dgm:t>
        <a:bodyPr/>
        <a:lstStyle/>
        <a:p>
          <a:endParaRPr lang="en-US"/>
        </a:p>
      </dgm:t>
    </dgm:pt>
    <dgm:pt modelId="{2A589261-BF53-436A-B8FC-2058D4509D62}" type="sibTrans" cxnId="{CDA3778C-3808-48E6-885D-E6C703F567CA}">
      <dgm:prSet/>
      <dgm:spPr/>
      <dgm:t>
        <a:bodyPr/>
        <a:lstStyle/>
        <a:p>
          <a:endParaRPr lang="en-US"/>
        </a:p>
      </dgm:t>
    </dgm:pt>
    <dgm:pt modelId="{17D8850B-A85D-4DA3-B687-0953C5111099}">
      <dgm:prSet/>
      <dgm:spPr/>
      <dgm:t>
        <a:bodyPr/>
        <a:lstStyle/>
        <a:p>
          <a:r>
            <a:rPr lang="en-US" dirty="0"/>
            <a:t>Rituals</a:t>
          </a:r>
        </a:p>
      </dgm:t>
    </dgm:pt>
    <dgm:pt modelId="{C370C51B-7C0C-4C8A-82CF-3020FBF098F7}" type="parTrans" cxnId="{212A79BA-FF39-4801-B1DA-E787A9DA7632}">
      <dgm:prSet/>
      <dgm:spPr/>
      <dgm:t>
        <a:bodyPr/>
        <a:lstStyle/>
        <a:p>
          <a:endParaRPr lang="en-US"/>
        </a:p>
      </dgm:t>
    </dgm:pt>
    <dgm:pt modelId="{628323D0-143D-44AA-8B13-780E88946744}" type="sibTrans" cxnId="{212A79BA-FF39-4801-B1DA-E787A9DA7632}">
      <dgm:prSet/>
      <dgm:spPr/>
      <dgm:t>
        <a:bodyPr/>
        <a:lstStyle/>
        <a:p>
          <a:endParaRPr lang="en-US"/>
        </a:p>
      </dgm:t>
    </dgm:pt>
    <dgm:pt modelId="{7F0D088B-155F-4971-8B8F-D4854E81F50C}" type="pres">
      <dgm:prSet presAssocID="{3524E92D-ABBE-4099-97E8-4CDC94EB99C2}" presName="root" presStyleCnt="0">
        <dgm:presLayoutVars>
          <dgm:dir/>
          <dgm:resizeHandles val="exact"/>
        </dgm:presLayoutVars>
      </dgm:prSet>
      <dgm:spPr/>
    </dgm:pt>
    <dgm:pt modelId="{638720BA-7D8F-4FBF-886F-2105DBA7299A}" type="pres">
      <dgm:prSet presAssocID="{1F2D304F-ED45-4661-9B7F-1FE4D3DED6C0}" presName="compNode" presStyleCnt="0"/>
      <dgm:spPr/>
    </dgm:pt>
    <dgm:pt modelId="{4C303EEA-E391-43E8-9AC4-154AF4651D90}" type="pres">
      <dgm:prSet presAssocID="{1F2D304F-ED45-4661-9B7F-1FE4D3DED6C0}" presName="bgRect" presStyleLbl="bgShp" presStyleIdx="0" presStyleCnt="7"/>
      <dgm:spPr/>
    </dgm:pt>
    <dgm:pt modelId="{E2831E8F-CCAB-402B-B763-766DD88EC0E9}" type="pres">
      <dgm:prSet presAssocID="{1F2D304F-ED45-4661-9B7F-1FE4D3DED6C0}"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10444974-5CA5-473F-AD88-048390FC7748}" type="pres">
      <dgm:prSet presAssocID="{1F2D304F-ED45-4661-9B7F-1FE4D3DED6C0}" presName="spaceRect" presStyleCnt="0"/>
      <dgm:spPr/>
    </dgm:pt>
    <dgm:pt modelId="{06E2FB41-0FE3-48A3-8D36-D7B599367497}" type="pres">
      <dgm:prSet presAssocID="{1F2D304F-ED45-4661-9B7F-1FE4D3DED6C0}" presName="parTx" presStyleLbl="revTx" presStyleIdx="0" presStyleCnt="7">
        <dgm:presLayoutVars>
          <dgm:chMax val="0"/>
          <dgm:chPref val="0"/>
        </dgm:presLayoutVars>
      </dgm:prSet>
      <dgm:spPr/>
    </dgm:pt>
    <dgm:pt modelId="{BD6B5A0E-4E70-4575-A399-80F32A3476B8}" type="pres">
      <dgm:prSet presAssocID="{01ACED21-A120-4128-AFCC-B650AB6DF864}" presName="sibTrans" presStyleCnt="0"/>
      <dgm:spPr/>
    </dgm:pt>
    <dgm:pt modelId="{0D0AAD5D-1587-4486-BF8F-1C51E82CF1C7}" type="pres">
      <dgm:prSet presAssocID="{3CCD6D73-7E6A-4D08-A95C-2D4530F596FE}" presName="compNode" presStyleCnt="0"/>
      <dgm:spPr/>
    </dgm:pt>
    <dgm:pt modelId="{C73FB24F-CC8B-45B4-9844-816BF7DA2BE7}" type="pres">
      <dgm:prSet presAssocID="{3CCD6D73-7E6A-4D08-A95C-2D4530F596FE}" presName="bgRect" presStyleLbl="bgShp" presStyleIdx="1" presStyleCnt="7"/>
      <dgm:spPr/>
    </dgm:pt>
    <dgm:pt modelId="{EE2F5992-A62C-4FF9-A94B-B5A5342B2038}" type="pres">
      <dgm:prSet presAssocID="{3CCD6D73-7E6A-4D08-A95C-2D4530F596FE}"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ndle"/>
        </a:ext>
      </dgm:extLst>
    </dgm:pt>
    <dgm:pt modelId="{86395E38-347A-4258-A529-5B5266866A7F}" type="pres">
      <dgm:prSet presAssocID="{3CCD6D73-7E6A-4D08-A95C-2D4530F596FE}" presName="spaceRect" presStyleCnt="0"/>
      <dgm:spPr/>
    </dgm:pt>
    <dgm:pt modelId="{95FE2731-0B4D-41B7-8ADD-251FE75BC3AE}" type="pres">
      <dgm:prSet presAssocID="{3CCD6D73-7E6A-4D08-A95C-2D4530F596FE}" presName="parTx" presStyleLbl="revTx" presStyleIdx="1" presStyleCnt="7">
        <dgm:presLayoutVars>
          <dgm:chMax val="0"/>
          <dgm:chPref val="0"/>
        </dgm:presLayoutVars>
      </dgm:prSet>
      <dgm:spPr/>
    </dgm:pt>
    <dgm:pt modelId="{9D551577-7ADD-4B13-BF13-67186F7C6BBF}" type="pres">
      <dgm:prSet presAssocID="{B1BB7462-35CC-4284-A873-012698DA06ED}" presName="sibTrans" presStyleCnt="0"/>
      <dgm:spPr/>
    </dgm:pt>
    <dgm:pt modelId="{20952272-6BF5-425E-BF27-BC40566FF67D}" type="pres">
      <dgm:prSet presAssocID="{21735CB9-4EBE-41E6-B127-ED426C965DEA}" presName="compNode" presStyleCnt="0"/>
      <dgm:spPr/>
    </dgm:pt>
    <dgm:pt modelId="{9705DDC6-097A-4FEA-A639-F1AC02DA5DF1}" type="pres">
      <dgm:prSet presAssocID="{21735CB9-4EBE-41E6-B127-ED426C965DEA}" presName="bgRect" presStyleLbl="bgShp" presStyleIdx="2" presStyleCnt="7"/>
      <dgm:spPr/>
    </dgm:pt>
    <dgm:pt modelId="{D35458B2-D72B-4D6E-8869-0978BE1FFE69}" type="pres">
      <dgm:prSet presAssocID="{21735CB9-4EBE-41E6-B127-ED426C965DEA}"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ye"/>
        </a:ext>
      </dgm:extLst>
    </dgm:pt>
    <dgm:pt modelId="{4129785B-96E8-4F7E-BFFD-7DE2062CC291}" type="pres">
      <dgm:prSet presAssocID="{21735CB9-4EBE-41E6-B127-ED426C965DEA}" presName="spaceRect" presStyleCnt="0"/>
      <dgm:spPr/>
    </dgm:pt>
    <dgm:pt modelId="{767DAE7A-31C2-4A63-B5BC-0C4E8CB9A683}" type="pres">
      <dgm:prSet presAssocID="{21735CB9-4EBE-41E6-B127-ED426C965DEA}" presName="parTx" presStyleLbl="revTx" presStyleIdx="2" presStyleCnt="7">
        <dgm:presLayoutVars>
          <dgm:chMax val="0"/>
          <dgm:chPref val="0"/>
        </dgm:presLayoutVars>
      </dgm:prSet>
      <dgm:spPr/>
    </dgm:pt>
    <dgm:pt modelId="{F59E5699-E2CA-4614-A2C2-6E19D68586D3}" type="pres">
      <dgm:prSet presAssocID="{4C39B30A-571B-4A71-BDC2-65F73EE17006}" presName="sibTrans" presStyleCnt="0"/>
      <dgm:spPr/>
    </dgm:pt>
    <dgm:pt modelId="{BAEDF7F6-0F8F-4D82-B733-5E1FE3E53E00}" type="pres">
      <dgm:prSet presAssocID="{AB27490E-B070-4753-B094-B0E68F274C4E}" presName="compNode" presStyleCnt="0"/>
      <dgm:spPr/>
    </dgm:pt>
    <dgm:pt modelId="{467E2E70-40F3-427E-99E1-7EB0C7FE2D1B}" type="pres">
      <dgm:prSet presAssocID="{AB27490E-B070-4753-B094-B0E68F274C4E}" presName="bgRect" presStyleLbl="bgShp" presStyleIdx="3" presStyleCnt="7"/>
      <dgm:spPr/>
    </dgm:pt>
    <dgm:pt modelId="{41AED7E4-75FA-4BF7-9EC3-20C90F82013B}" type="pres">
      <dgm:prSet presAssocID="{AB27490E-B070-4753-B094-B0E68F274C4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in head"/>
        </a:ext>
      </dgm:extLst>
    </dgm:pt>
    <dgm:pt modelId="{D8A7F096-8F61-4B5A-8A9B-CC4B3ECFD960}" type="pres">
      <dgm:prSet presAssocID="{AB27490E-B070-4753-B094-B0E68F274C4E}" presName="spaceRect" presStyleCnt="0"/>
      <dgm:spPr/>
    </dgm:pt>
    <dgm:pt modelId="{698E0D4F-DF52-46A9-B86F-B6D133962E9F}" type="pres">
      <dgm:prSet presAssocID="{AB27490E-B070-4753-B094-B0E68F274C4E}" presName="parTx" presStyleLbl="revTx" presStyleIdx="3" presStyleCnt="7">
        <dgm:presLayoutVars>
          <dgm:chMax val="0"/>
          <dgm:chPref val="0"/>
        </dgm:presLayoutVars>
      </dgm:prSet>
      <dgm:spPr/>
    </dgm:pt>
    <dgm:pt modelId="{8CE2509D-4E69-4F51-BD58-9AFC878185B4}" type="pres">
      <dgm:prSet presAssocID="{4DB01C85-C354-4B35-930E-7A816E7451F1}" presName="sibTrans" presStyleCnt="0"/>
      <dgm:spPr/>
    </dgm:pt>
    <dgm:pt modelId="{66C9A1AC-0F10-468A-B698-B678286A46B6}" type="pres">
      <dgm:prSet presAssocID="{161D06A2-6071-4ED1-B163-B2DCBC7E155A}" presName="compNode" presStyleCnt="0"/>
      <dgm:spPr/>
    </dgm:pt>
    <dgm:pt modelId="{1FBFE669-F019-4414-AA95-8C71DF30E04B}" type="pres">
      <dgm:prSet presAssocID="{161D06A2-6071-4ED1-B163-B2DCBC7E155A}" presName="bgRect" presStyleLbl="bgShp" presStyleIdx="4" presStyleCnt="7"/>
      <dgm:spPr/>
    </dgm:pt>
    <dgm:pt modelId="{ADBECB4A-85EF-45AB-BC90-959B886A1DDD}" type="pres">
      <dgm:prSet presAssocID="{161D06A2-6071-4ED1-B163-B2DCBC7E155A}"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tom"/>
        </a:ext>
      </dgm:extLst>
    </dgm:pt>
    <dgm:pt modelId="{98C60830-FFB4-4D7B-88FF-E07AD549A063}" type="pres">
      <dgm:prSet presAssocID="{161D06A2-6071-4ED1-B163-B2DCBC7E155A}" presName="spaceRect" presStyleCnt="0"/>
      <dgm:spPr/>
    </dgm:pt>
    <dgm:pt modelId="{58F491B4-FFFD-4DAB-986D-BC4DBCCFEF1B}" type="pres">
      <dgm:prSet presAssocID="{161D06A2-6071-4ED1-B163-B2DCBC7E155A}" presName="parTx" presStyleLbl="revTx" presStyleIdx="4" presStyleCnt="7">
        <dgm:presLayoutVars>
          <dgm:chMax val="0"/>
          <dgm:chPref val="0"/>
        </dgm:presLayoutVars>
      </dgm:prSet>
      <dgm:spPr/>
    </dgm:pt>
    <dgm:pt modelId="{95A6E32E-F7C3-444D-9F01-8B64EF8A50E2}" type="pres">
      <dgm:prSet presAssocID="{A179F149-A6F9-4E07-B8BB-FB2EF63CDF12}" presName="sibTrans" presStyleCnt="0"/>
      <dgm:spPr/>
    </dgm:pt>
    <dgm:pt modelId="{EE3A8561-D4F6-4154-8ED5-D5B3025D0F76}" type="pres">
      <dgm:prSet presAssocID="{E79E0E71-1E54-49B1-BC4D-947C7400A2E4}" presName="compNode" presStyleCnt="0"/>
      <dgm:spPr/>
    </dgm:pt>
    <dgm:pt modelId="{B8732088-A9D6-432B-B204-7274D70C09FD}" type="pres">
      <dgm:prSet presAssocID="{E79E0E71-1E54-49B1-BC4D-947C7400A2E4}" presName="bgRect" presStyleLbl="bgShp" presStyleIdx="5" presStyleCnt="7"/>
      <dgm:spPr/>
    </dgm:pt>
    <dgm:pt modelId="{A33DDF32-5D1A-442E-AFA7-E2E49CB937E6}" type="pres">
      <dgm:prSet presAssocID="{E79E0E71-1E54-49B1-BC4D-947C7400A2E4}"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usic"/>
        </a:ext>
      </dgm:extLst>
    </dgm:pt>
    <dgm:pt modelId="{0131F106-4F22-436A-B862-5DA14A09EB0C}" type="pres">
      <dgm:prSet presAssocID="{E79E0E71-1E54-49B1-BC4D-947C7400A2E4}" presName="spaceRect" presStyleCnt="0"/>
      <dgm:spPr/>
    </dgm:pt>
    <dgm:pt modelId="{A43334FE-8160-4578-A309-0908E8A9177A}" type="pres">
      <dgm:prSet presAssocID="{E79E0E71-1E54-49B1-BC4D-947C7400A2E4}" presName="parTx" presStyleLbl="revTx" presStyleIdx="5" presStyleCnt="7">
        <dgm:presLayoutVars>
          <dgm:chMax val="0"/>
          <dgm:chPref val="0"/>
        </dgm:presLayoutVars>
      </dgm:prSet>
      <dgm:spPr/>
    </dgm:pt>
    <dgm:pt modelId="{3FC77BD7-1BE8-450B-9265-A9334322D511}" type="pres">
      <dgm:prSet presAssocID="{2A589261-BF53-436A-B8FC-2058D4509D62}" presName="sibTrans" presStyleCnt="0"/>
      <dgm:spPr/>
    </dgm:pt>
    <dgm:pt modelId="{E6C9DFA7-A0C3-4CEE-ACE1-3D0FE23719F1}" type="pres">
      <dgm:prSet presAssocID="{17D8850B-A85D-4DA3-B687-0953C5111099}" presName="compNode" presStyleCnt="0"/>
      <dgm:spPr/>
    </dgm:pt>
    <dgm:pt modelId="{EC29C4CD-3E40-478D-949D-76CD714B1249}" type="pres">
      <dgm:prSet presAssocID="{17D8850B-A85D-4DA3-B687-0953C5111099}" presName="bgRect" presStyleLbl="bgShp" presStyleIdx="6" presStyleCnt="7"/>
      <dgm:spPr/>
    </dgm:pt>
    <dgm:pt modelId="{3F6CA515-94AE-44C2-A9E9-083E2BA6B36E}" type="pres">
      <dgm:prSet presAssocID="{17D8850B-A85D-4DA3-B687-0953C5111099}"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Plant"/>
        </a:ext>
      </dgm:extLst>
    </dgm:pt>
    <dgm:pt modelId="{D336A068-A723-4462-817E-C73F948AA9A7}" type="pres">
      <dgm:prSet presAssocID="{17D8850B-A85D-4DA3-B687-0953C5111099}" presName="spaceRect" presStyleCnt="0"/>
      <dgm:spPr/>
    </dgm:pt>
    <dgm:pt modelId="{2DEE4A5E-053D-4C75-9AD3-7CAED8D65B9C}" type="pres">
      <dgm:prSet presAssocID="{17D8850B-A85D-4DA3-B687-0953C5111099}" presName="parTx" presStyleLbl="revTx" presStyleIdx="6" presStyleCnt="7">
        <dgm:presLayoutVars>
          <dgm:chMax val="0"/>
          <dgm:chPref val="0"/>
        </dgm:presLayoutVars>
      </dgm:prSet>
      <dgm:spPr/>
    </dgm:pt>
  </dgm:ptLst>
  <dgm:cxnLst>
    <dgm:cxn modelId="{D936DD11-8E90-49BB-9F8B-D2230D1E35FF}" type="presOf" srcId="{3CCD6D73-7E6A-4D08-A95C-2D4530F596FE}" destId="{95FE2731-0B4D-41B7-8ADD-251FE75BC3AE}" srcOrd="0" destOrd="0" presId="urn:microsoft.com/office/officeart/2018/2/layout/IconVerticalSolidList"/>
    <dgm:cxn modelId="{991CC414-9C47-4309-B977-11E7D63D1E7A}" type="presOf" srcId="{3524E92D-ABBE-4099-97E8-4CDC94EB99C2}" destId="{7F0D088B-155F-4971-8B8F-D4854E81F50C}" srcOrd="0" destOrd="0" presId="urn:microsoft.com/office/officeart/2018/2/layout/IconVerticalSolidList"/>
    <dgm:cxn modelId="{6055E033-F528-44C6-AEEC-9A2E4810D1AC}" srcId="{3524E92D-ABBE-4099-97E8-4CDC94EB99C2}" destId="{161D06A2-6071-4ED1-B163-B2DCBC7E155A}" srcOrd="4" destOrd="0" parTransId="{6A0D73F7-0A21-45B7-87E9-B3BA710BDF52}" sibTransId="{A179F149-A6F9-4E07-B8BB-FB2EF63CDF12}"/>
    <dgm:cxn modelId="{43C3A767-6E8E-4B68-91E3-420C27BB12C1}" srcId="{3524E92D-ABBE-4099-97E8-4CDC94EB99C2}" destId="{1F2D304F-ED45-4661-9B7F-1FE4D3DED6C0}" srcOrd="0" destOrd="0" parTransId="{66EC71CB-C6E6-440C-A368-C38ECB6627EC}" sibTransId="{01ACED21-A120-4128-AFCC-B650AB6DF864}"/>
    <dgm:cxn modelId="{199E8E68-F668-406C-8777-41A72FE57AB6}" srcId="{3524E92D-ABBE-4099-97E8-4CDC94EB99C2}" destId="{21735CB9-4EBE-41E6-B127-ED426C965DEA}" srcOrd="2" destOrd="0" parTransId="{70812420-9BBE-4E25-ABBB-DC9368453D4C}" sibTransId="{4C39B30A-571B-4A71-BDC2-65F73EE17006}"/>
    <dgm:cxn modelId="{1A09E848-2E60-46F0-A8D5-8D55022F6BFC}" type="presOf" srcId="{1F2D304F-ED45-4661-9B7F-1FE4D3DED6C0}" destId="{06E2FB41-0FE3-48A3-8D36-D7B599367497}" srcOrd="0" destOrd="0" presId="urn:microsoft.com/office/officeart/2018/2/layout/IconVerticalSolidList"/>
    <dgm:cxn modelId="{7EEB7C6D-3338-4674-A82F-76B2A57DFAF1}" type="presOf" srcId="{AB27490E-B070-4753-B094-B0E68F274C4E}" destId="{698E0D4F-DF52-46A9-B86F-B6D133962E9F}" srcOrd="0" destOrd="0" presId="urn:microsoft.com/office/officeart/2018/2/layout/IconVerticalSolidList"/>
    <dgm:cxn modelId="{EEF28057-67B0-4ACB-BE3D-BE965CD90749}" srcId="{3524E92D-ABBE-4099-97E8-4CDC94EB99C2}" destId="{3CCD6D73-7E6A-4D08-A95C-2D4530F596FE}" srcOrd="1" destOrd="0" parTransId="{6464B636-2371-4FD6-AA03-62C39B2792B8}" sibTransId="{B1BB7462-35CC-4284-A873-012698DA06ED}"/>
    <dgm:cxn modelId="{20D2B280-4CC5-493E-A23B-234870581114}" type="presOf" srcId="{E79E0E71-1E54-49B1-BC4D-947C7400A2E4}" destId="{A43334FE-8160-4578-A309-0908E8A9177A}" srcOrd="0" destOrd="0" presId="urn:microsoft.com/office/officeart/2018/2/layout/IconVerticalSolidList"/>
    <dgm:cxn modelId="{CDA3778C-3808-48E6-885D-E6C703F567CA}" srcId="{3524E92D-ABBE-4099-97E8-4CDC94EB99C2}" destId="{E79E0E71-1E54-49B1-BC4D-947C7400A2E4}" srcOrd="5" destOrd="0" parTransId="{C082D646-0558-414F-939C-3DB9AD4C80DA}" sibTransId="{2A589261-BF53-436A-B8FC-2058D4509D62}"/>
    <dgm:cxn modelId="{61EF8FAB-ABAA-461E-9961-0634BCB2F0FB}" type="presOf" srcId="{161D06A2-6071-4ED1-B163-B2DCBC7E155A}" destId="{58F491B4-FFFD-4DAB-986D-BC4DBCCFEF1B}" srcOrd="0" destOrd="0" presId="urn:microsoft.com/office/officeart/2018/2/layout/IconVerticalSolidList"/>
    <dgm:cxn modelId="{95A0ACB2-0EAD-4ECC-96B9-DC33F9E4F3FE}" type="presOf" srcId="{21735CB9-4EBE-41E6-B127-ED426C965DEA}" destId="{767DAE7A-31C2-4A63-B5BC-0C4E8CB9A683}" srcOrd="0" destOrd="0" presId="urn:microsoft.com/office/officeart/2018/2/layout/IconVerticalSolidList"/>
    <dgm:cxn modelId="{212A79BA-FF39-4801-B1DA-E787A9DA7632}" srcId="{3524E92D-ABBE-4099-97E8-4CDC94EB99C2}" destId="{17D8850B-A85D-4DA3-B687-0953C5111099}" srcOrd="6" destOrd="0" parTransId="{C370C51B-7C0C-4C8A-82CF-3020FBF098F7}" sibTransId="{628323D0-143D-44AA-8B13-780E88946744}"/>
    <dgm:cxn modelId="{EC948FCB-BE04-40C2-9D35-A680E883326A}" srcId="{3524E92D-ABBE-4099-97E8-4CDC94EB99C2}" destId="{AB27490E-B070-4753-B094-B0E68F274C4E}" srcOrd="3" destOrd="0" parTransId="{262BA84B-AFF4-493D-9D99-7D174052A3D4}" sibTransId="{4DB01C85-C354-4B35-930E-7A816E7451F1}"/>
    <dgm:cxn modelId="{6F53D2DB-4488-4064-9F28-F4CA4849BDCC}" type="presOf" srcId="{17D8850B-A85D-4DA3-B687-0953C5111099}" destId="{2DEE4A5E-053D-4C75-9AD3-7CAED8D65B9C}" srcOrd="0" destOrd="0" presId="urn:microsoft.com/office/officeart/2018/2/layout/IconVerticalSolidList"/>
    <dgm:cxn modelId="{099F361E-70DA-44D3-BDE4-C9CBA885F13D}" type="presParOf" srcId="{7F0D088B-155F-4971-8B8F-D4854E81F50C}" destId="{638720BA-7D8F-4FBF-886F-2105DBA7299A}" srcOrd="0" destOrd="0" presId="urn:microsoft.com/office/officeart/2018/2/layout/IconVerticalSolidList"/>
    <dgm:cxn modelId="{0E32CD02-D3C9-4709-9858-7C6E1EB25C36}" type="presParOf" srcId="{638720BA-7D8F-4FBF-886F-2105DBA7299A}" destId="{4C303EEA-E391-43E8-9AC4-154AF4651D90}" srcOrd="0" destOrd="0" presId="urn:microsoft.com/office/officeart/2018/2/layout/IconVerticalSolidList"/>
    <dgm:cxn modelId="{AB592A78-7CB0-47EE-BE64-FF9B965FFF5F}" type="presParOf" srcId="{638720BA-7D8F-4FBF-886F-2105DBA7299A}" destId="{E2831E8F-CCAB-402B-B763-766DD88EC0E9}" srcOrd="1" destOrd="0" presId="urn:microsoft.com/office/officeart/2018/2/layout/IconVerticalSolidList"/>
    <dgm:cxn modelId="{05CBEDD9-DD9D-4923-9B92-EF2174E7C5E9}" type="presParOf" srcId="{638720BA-7D8F-4FBF-886F-2105DBA7299A}" destId="{10444974-5CA5-473F-AD88-048390FC7748}" srcOrd="2" destOrd="0" presId="urn:microsoft.com/office/officeart/2018/2/layout/IconVerticalSolidList"/>
    <dgm:cxn modelId="{0295B5BC-5A8B-40CE-9E3C-15849EB04E60}" type="presParOf" srcId="{638720BA-7D8F-4FBF-886F-2105DBA7299A}" destId="{06E2FB41-0FE3-48A3-8D36-D7B599367497}" srcOrd="3" destOrd="0" presId="urn:microsoft.com/office/officeart/2018/2/layout/IconVerticalSolidList"/>
    <dgm:cxn modelId="{1F6B9075-0CCD-4209-9559-B697959DF338}" type="presParOf" srcId="{7F0D088B-155F-4971-8B8F-D4854E81F50C}" destId="{BD6B5A0E-4E70-4575-A399-80F32A3476B8}" srcOrd="1" destOrd="0" presId="urn:microsoft.com/office/officeart/2018/2/layout/IconVerticalSolidList"/>
    <dgm:cxn modelId="{8B3826BD-EE58-4C7F-9BDB-82F163A2D209}" type="presParOf" srcId="{7F0D088B-155F-4971-8B8F-D4854E81F50C}" destId="{0D0AAD5D-1587-4486-BF8F-1C51E82CF1C7}" srcOrd="2" destOrd="0" presId="urn:microsoft.com/office/officeart/2018/2/layout/IconVerticalSolidList"/>
    <dgm:cxn modelId="{82617A22-D93B-481F-8168-C691E4D05F8D}" type="presParOf" srcId="{0D0AAD5D-1587-4486-BF8F-1C51E82CF1C7}" destId="{C73FB24F-CC8B-45B4-9844-816BF7DA2BE7}" srcOrd="0" destOrd="0" presId="urn:microsoft.com/office/officeart/2018/2/layout/IconVerticalSolidList"/>
    <dgm:cxn modelId="{1B95B113-B0E7-4741-8733-A2D7D4D31E68}" type="presParOf" srcId="{0D0AAD5D-1587-4486-BF8F-1C51E82CF1C7}" destId="{EE2F5992-A62C-4FF9-A94B-B5A5342B2038}" srcOrd="1" destOrd="0" presId="urn:microsoft.com/office/officeart/2018/2/layout/IconVerticalSolidList"/>
    <dgm:cxn modelId="{310DD07E-B2B8-4727-A52B-1462C431E802}" type="presParOf" srcId="{0D0AAD5D-1587-4486-BF8F-1C51E82CF1C7}" destId="{86395E38-347A-4258-A529-5B5266866A7F}" srcOrd="2" destOrd="0" presId="urn:microsoft.com/office/officeart/2018/2/layout/IconVerticalSolidList"/>
    <dgm:cxn modelId="{7CBCD2C8-DA33-47DF-8534-E01123F6B8C0}" type="presParOf" srcId="{0D0AAD5D-1587-4486-BF8F-1C51E82CF1C7}" destId="{95FE2731-0B4D-41B7-8ADD-251FE75BC3AE}" srcOrd="3" destOrd="0" presId="urn:microsoft.com/office/officeart/2018/2/layout/IconVerticalSolidList"/>
    <dgm:cxn modelId="{29161F91-706E-493C-92FE-063AE2FB5215}" type="presParOf" srcId="{7F0D088B-155F-4971-8B8F-D4854E81F50C}" destId="{9D551577-7ADD-4B13-BF13-67186F7C6BBF}" srcOrd="3" destOrd="0" presId="urn:microsoft.com/office/officeart/2018/2/layout/IconVerticalSolidList"/>
    <dgm:cxn modelId="{DA3E23D3-9A6C-4E70-AE7F-FC796F530B75}" type="presParOf" srcId="{7F0D088B-155F-4971-8B8F-D4854E81F50C}" destId="{20952272-6BF5-425E-BF27-BC40566FF67D}" srcOrd="4" destOrd="0" presId="urn:microsoft.com/office/officeart/2018/2/layout/IconVerticalSolidList"/>
    <dgm:cxn modelId="{79576849-A53D-4AC9-A7A8-0FCCDC137F3B}" type="presParOf" srcId="{20952272-6BF5-425E-BF27-BC40566FF67D}" destId="{9705DDC6-097A-4FEA-A639-F1AC02DA5DF1}" srcOrd="0" destOrd="0" presId="urn:microsoft.com/office/officeart/2018/2/layout/IconVerticalSolidList"/>
    <dgm:cxn modelId="{142E8B0B-26AF-4D3E-9BD7-0034EDCF0FDE}" type="presParOf" srcId="{20952272-6BF5-425E-BF27-BC40566FF67D}" destId="{D35458B2-D72B-4D6E-8869-0978BE1FFE69}" srcOrd="1" destOrd="0" presId="urn:microsoft.com/office/officeart/2018/2/layout/IconVerticalSolidList"/>
    <dgm:cxn modelId="{AE673B50-AD3C-4AFA-89C2-4F9585F8444D}" type="presParOf" srcId="{20952272-6BF5-425E-BF27-BC40566FF67D}" destId="{4129785B-96E8-4F7E-BFFD-7DE2062CC291}" srcOrd="2" destOrd="0" presId="urn:microsoft.com/office/officeart/2018/2/layout/IconVerticalSolidList"/>
    <dgm:cxn modelId="{12DEA423-054A-4C5F-9E91-C8D1B4241AC5}" type="presParOf" srcId="{20952272-6BF5-425E-BF27-BC40566FF67D}" destId="{767DAE7A-31C2-4A63-B5BC-0C4E8CB9A683}" srcOrd="3" destOrd="0" presId="urn:microsoft.com/office/officeart/2018/2/layout/IconVerticalSolidList"/>
    <dgm:cxn modelId="{3109BB08-3832-4474-A384-0857D2428B77}" type="presParOf" srcId="{7F0D088B-155F-4971-8B8F-D4854E81F50C}" destId="{F59E5699-E2CA-4614-A2C2-6E19D68586D3}" srcOrd="5" destOrd="0" presId="urn:microsoft.com/office/officeart/2018/2/layout/IconVerticalSolidList"/>
    <dgm:cxn modelId="{DFCE0D35-7267-411A-A9AB-F1967C33F053}" type="presParOf" srcId="{7F0D088B-155F-4971-8B8F-D4854E81F50C}" destId="{BAEDF7F6-0F8F-4D82-B733-5E1FE3E53E00}" srcOrd="6" destOrd="0" presId="urn:microsoft.com/office/officeart/2018/2/layout/IconVerticalSolidList"/>
    <dgm:cxn modelId="{864F6144-3201-4233-A9C2-A7A9657A18F4}" type="presParOf" srcId="{BAEDF7F6-0F8F-4D82-B733-5E1FE3E53E00}" destId="{467E2E70-40F3-427E-99E1-7EB0C7FE2D1B}" srcOrd="0" destOrd="0" presId="urn:microsoft.com/office/officeart/2018/2/layout/IconVerticalSolidList"/>
    <dgm:cxn modelId="{D577F6BB-5EBE-43C8-9780-119BF3A21BF8}" type="presParOf" srcId="{BAEDF7F6-0F8F-4D82-B733-5E1FE3E53E00}" destId="{41AED7E4-75FA-4BF7-9EC3-20C90F82013B}" srcOrd="1" destOrd="0" presId="urn:microsoft.com/office/officeart/2018/2/layout/IconVerticalSolidList"/>
    <dgm:cxn modelId="{18F7CE3F-A0BF-494D-96CD-88ED75839251}" type="presParOf" srcId="{BAEDF7F6-0F8F-4D82-B733-5E1FE3E53E00}" destId="{D8A7F096-8F61-4B5A-8A9B-CC4B3ECFD960}" srcOrd="2" destOrd="0" presId="urn:microsoft.com/office/officeart/2018/2/layout/IconVerticalSolidList"/>
    <dgm:cxn modelId="{FF9386B8-CCEB-482B-AF15-9B23AB21CB14}" type="presParOf" srcId="{BAEDF7F6-0F8F-4D82-B733-5E1FE3E53E00}" destId="{698E0D4F-DF52-46A9-B86F-B6D133962E9F}" srcOrd="3" destOrd="0" presId="urn:microsoft.com/office/officeart/2018/2/layout/IconVerticalSolidList"/>
    <dgm:cxn modelId="{1F0E3453-F4A0-4BA2-B4B0-F6F3E35930A1}" type="presParOf" srcId="{7F0D088B-155F-4971-8B8F-D4854E81F50C}" destId="{8CE2509D-4E69-4F51-BD58-9AFC878185B4}" srcOrd="7" destOrd="0" presId="urn:microsoft.com/office/officeart/2018/2/layout/IconVerticalSolidList"/>
    <dgm:cxn modelId="{CC870D6A-19DC-4337-A511-52754EF14CA7}" type="presParOf" srcId="{7F0D088B-155F-4971-8B8F-D4854E81F50C}" destId="{66C9A1AC-0F10-468A-B698-B678286A46B6}" srcOrd="8" destOrd="0" presId="urn:microsoft.com/office/officeart/2018/2/layout/IconVerticalSolidList"/>
    <dgm:cxn modelId="{55B32236-E916-408A-9A19-4CEBC34FC8C7}" type="presParOf" srcId="{66C9A1AC-0F10-468A-B698-B678286A46B6}" destId="{1FBFE669-F019-4414-AA95-8C71DF30E04B}" srcOrd="0" destOrd="0" presId="urn:microsoft.com/office/officeart/2018/2/layout/IconVerticalSolidList"/>
    <dgm:cxn modelId="{F0B935C4-46F6-4872-9AF6-B0A5625F5C87}" type="presParOf" srcId="{66C9A1AC-0F10-468A-B698-B678286A46B6}" destId="{ADBECB4A-85EF-45AB-BC90-959B886A1DDD}" srcOrd="1" destOrd="0" presId="urn:microsoft.com/office/officeart/2018/2/layout/IconVerticalSolidList"/>
    <dgm:cxn modelId="{FA62EC87-E645-4D75-BAF1-D35E737C8DFB}" type="presParOf" srcId="{66C9A1AC-0F10-468A-B698-B678286A46B6}" destId="{98C60830-FFB4-4D7B-88FF-E07AD549A063}" srcOrd="2" destOrd="0" presId="urn:microsoft.com/office/officeart/2018/2/layout/IconVerticalSolidList"/>
    <dgm:cxn modelId="{920C9A87-DE6D-447B-B40F-D50B59E58D02}" type="presParOf" srcId="{66C9A1AC-0F10-468A-B698-B678286A46B6}" destId="{58F491B4-FFFD-4DAB-986D-BC4DBCCFEF1B}" srcOrd="3" destOrd="0" presId="urn:microsoft.com/office/officeart/2018/2/layout/IconVerticalSolidList"/>
    <dgm:cxn modelId="{BBB3BB6E-9F91-40C6-B5B0-062C8EED4AD0}" type="presParOf" srcId="{7F0D088B-155F-4971-8B8F-D4854E81F50C}" destId="{95A6E32E-F7C3-444D-9F01-8B64EF8A50E2}" srcOrd="9" destOrd="0" presId="urn:microsoft.com/office/officeart/2018/2/layout/IconVerticalSolidList"/>
    <dgm:cxn modelId="{8B522F54-446B-4AD2-886C-796C08A1DF04}" type="presParOf" srcId="{7F0D088B-155F-4971-8B8F-D4854E81F50C}" destId="{EE3A8561-D4F6-4154-8ED5-D5B3025D0F76}" srcOrd="10" destOrd="0" presId="urn:microsoft.com/office/officeart/2018/2/layout/IconVerticalSolidList"/>
    <dgm:cxn modelId="{5C6582C1-3F40-4D39-9E7A-2FBBB774607C}" type="presParOf" srcId="{EE3A8561-D4F6-4154-8ED5-D5B3025D0F76}" destId="{B8732088-A9D6-432B-B204-7274D70C09FD}" srcOrd="0" destOrd="0" presId="urn:microsoft.com/office/officeart/2018/2/layout/IconVerticalSolidList"/>
    <dgm:cxn modelId="{95867663-B028-4AB9-BE8B-92B06CE21464}" type="presParOf" srcId="{EE3A8561-D4F6-4154-8ED5-D5B3025D0F76}" destId="{A33DDF32-5D1A-442E-AFA7-E2E49CB937E6}" srcOrd="1" destOrd="0" presId="urn:microsoft.com/office/officeart/2018/2/layout/IconVerticalSolidList"/>
    <dgm:cxn modelId="{DF33C901-9F52-401E-A7C1-D21C5BC388C0}" type="presParOf" srcId="{EE3A8561-D4F6-4154-8ED5-D5B3025D0F76}" destId="{0131F106-4F22-436A-B862-5DA14A09EB0C}" srcOrd="2" destOrd="0" presId="urn:microsoft.com/office/officeart/2018/2/layout/IconVerticalSolidList"/>
    <dgm:cxn modelId="{6EFDF575-D77A-4A3C-9981-643A020ECF96}" type="presParOf" srcId="{EE3A8561-D4F6-4154-8ED5-D5B3025D0F76}" destId="{A43334FE-8160-4578-A309-0908E8A9177A}" srcOrd="3" destOrd="0" presId="urn:microsoft.com/office/officeart/2018/2/layout/IconVerticalSolidList"/>
    <dgm:cxn modelId="{5FF01E95-FD26-43F0-A2F2-FF461BD57F06}" type="presParOf" srcId="{7F0D088B-155F-4971-8B8F-D4854E81F50C}" destId="{3FC77BD7-1BE8-450B-9265-A9334322D511}" srcOrd="11" destOrd="0" presId="urn:microsoft.com/office/officeart/2018/2/layout/IconVerticalSolidList"/>
    <dgm:cxn modelId="{AA1EAB7D-C2F6-4685-9D10-1F14A4EC4C39}" type="presParOf" srcId="{7F0D088B-155F-4971-8B8F-D4854E81F50C}" destId="{E6C9DFA7-A0C3-4CEE-ACE1-3D0FE23719F1}" srcOrd="12" destOrd="0" presId="urn:microsoft.com/office/officeart/2018/2/layout/IconVerticalSolidList"/>
    <dgm:cxn modelId="{9A905072-2E4C-44D2-91A6-1CA09D08DB45}" type="presParOf" srcId="{E6C9DFA7-A0C3-4CEE-ACE1-3D0FE23719F1}" destId="{EC29C4CD-3E40-478D-949D-76CD714B1249}" srcOrd="0" destOrd="0" presId="urn:microsoft.com/office/officeart/2018/2/layout/IconVerticalSolidList"/>
    <dgm:cxn modelId="{5E8C0B82-5083-402F-BD73-C86EB3886D93}" type="presParOf" srcId="{E6C9DFA7-A0C3-4CEE-ACE1-3D0FE23719F1}" destId="{3F6CA515-94AE-44C2-A9E9-083E2BA6B36E}" srcOrd="1" destOrd="0" presId="urn:microsoft.com/office/officeart/2018/2/layout/IconVerticalSolidList"/>
    <dgm:cxn modelId="{2D9AB32D-69B3-4CC7-9358-2B718FEB611E}" type="presParOf" srcId="{E6C9DFA7-A0C3-4CEE-ACE1-3D0FE23719F1}" destId="{D336A068-A723-4462-817E-C73F948AA9A7}" srcOrd="2" destOrd="0" presId="urn:microsoft.com/office/officeart/2018/2/layout/IconVerticalSolidList"/>
    <dgm:cxn modelId="{8CF503D1-78E0-4C5F-9EFD-D76A09C3EC32}" type="presParOf" srcId="{E6C9DFA7-A0C3-4CEE-ACE1-3D0FE23719F1}" destId="{2DEE4A5E-053D-4C75-9AD3-7CAED8D65B9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BF21E-C0E3-4A1B-874A-E863E9664681}">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2645C97-5F03-469B-AFAB-1EBBEDA42BF5}">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0D9D3ED-EBAE-4732-B1C4-835F8B151719}">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5-HT2A KO = no behavioral effects</a:t>
          </a:r>
        </a:p>
      </dsp:txBody>
      <dsp:txXfrm>
        <a:off x="1941716" y="718"/>
        <a:ext cx="4571887" cy="1681139"/>
      </dsp:txXfrm>
    </dsp:sp>
    <dsp:sp modelId="{00835D06-4E08-4734-A06E-0FFAED06BFE6}">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5766A46-69DF-427D-B021-A30594D5AE09}">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9040E98-3678-4DB9-912D-65B8CDDF7D02}">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Pretreatment with Ketanserin (5-HT2A antagonist) = no behavioral effects</a:t>
          </a:r>
        </a:p>
      </dsp:txBody>
      <dsp:txXfrm>
        <a:off x="1941716" y="2102143"/>
        <a:ext cx="4571887" cy="1681139"/>
      </dsp:txXfrm>
    </dsp:sp>
    <dsp:sp modelId="{8DF1FA7B-2FAE-40BE-80CC-0CD725F9E166}">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FB515EF-4920-4823-A0CF-5C51D3F0B67C}">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089E94E-F859-4E68-A640-FC991FEE2609}">
      <dsp:nvSpPr>
        <dsp:cNvPr id="0" name=""/>
        <dsp:cNvSpPr/>
      </dsp:nvSpPr>
      <dsp:spPr>
        <a:xfrm>
          <a:off x="1941716" y="4203567"/>
          <a:ext cx="2931121"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Layer V cortical neurons enriched in 5-HT2A</a:t>
          </a:r>
        </a:p>
      </dsp:txBody>
      <dsp:txXfrm>
        <a:off x="1941716" y="4203567"/>
        <a:ext cx="2931121" cy="1681139"/>
      </dsp:txXfrm>
    </dsp:sp>
    <dsp:sp modelId="{9976AB8C-0030-41DA-A7C8-6314B5007ADE}">
      <dsp:nvSpPr>
        <dsp:cNvPr id="0" name=""/>
        <dsp:cNvSpPr/>
      </dsp:nvSpPr>
      <dsp:spPr>
        <a:xfrm>
          <a:off x="4872838" y="4203567"/>
          <a:ext cx="1640765"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755650">
            <a:lnSpc>
              <a:spcPct val="90000"/>
            </a:lnSpc>
            <a:spcBef>
              <a:spcPct val="0"/>
            </a:spcBef>
            <a:spcAft>
              <a:spcPct val="35000"/>
            </a:spcAft>
            <a:buNone/>
          </a:pPr>
          <a:r>
            <a:rPr lang="en-US" sz="1700" kern="1200"/>
            <a:t>GABAergic inhibitory neurons contain them as well</a:t>
          </a:r>
        </a:p>
      </dsp:txBody>
      <dsp:txXfrm>
        <a:off x="4872838" y="4203567"/>
        <a:ext cx="1640765" cy="168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B27B2-5D0F-6F4B-9315-64ED91F913D7}">
      <dsp:nvSpPr>
        <dsp:cNvPr id="0" name=""/>
        <dsp:cNvSpPr/>
      </dsp:nvSpPr>
      <dsp:spPr>
        <a:xfrm>
          <a:off x="0" y="113180"/>
          <a:ext cx="6997700" cy="165584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Generally thought of as  	           pro-inflammatory</a:t>
          </a:r>
        </a:p>
      </dsp:txBody>
      <dsp:txXfrm>
        <a:off x="80832" y="194012"/>
        <a:ext cx="6836036" cy="1494178"/>
      </dsp:txXfrm>
    </dsp:sp>
    <dsp:sp modelId="{0EDF878B-EBA3-9B43-816E-F5920DA44CE3}">
      <dsp:nvSpPr>
        <dsp:cNvPr id="0" name=""/>
        <dsp:cNvSpPr/>
      </dsp:nvSpPr>
      <dsp:spPr>
        <a:xfrm>
          <a:off x="0" y="1769023"/>
          <a:ext cx="6997700" cy="137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177" tIns="34290" rIns="192024" bIns="3429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5-HT depletion </a:t>
          </a:r>
          <a:r>
            <a:rPr lang="en-US" sz="3200" kern="1200" dirty="0">
              <a:latin typeface="Times New Roman" panose="02020603050405020304" pitchFamily="18" charset="0"/>
              <a:cs typeface="Times New Roman" panose="02020603050405020304" pitchFamily="18" charset="0"/>
            </a:rPr>
            <a:t>→ ↓ </a:t>
          </a:r>
          <a:r>
            <a:rPr lang="en-US" sz="2700" kern="1200" dirty="0"/>
            <a:t>inflammation</a:t>
          </a:r>
        </a:p>
        <a:p>
          <a:pPr marL="285750" lvl="1" indent="-285750" algn="l" defTabSz="1422400">
            <a:lnSpc>
              <a:spcPct val="90000"/>
            </a:lnSpc>
            <a:spcBef>
              <a:spcPct val="0"/>
            </a:spcBef>
            <a:spcAft>
              <a:spcPct val="20000"/>
            </a:spcAft>
            <a:buChar char="•"/>
          </a:pPr>
          <a:r>
            <a:rPr lang="en-US" sz="3200" kern="1200" dirty="0">
              <a:latin typeface="Times New Roman" panose="02020603050405020304" pitchFamily="18" charset="0"/>
              <a:cs typeface="Times New Roman" panose="02020603050405020304" pitchFamily="18" charset="0"/>
            </a:rPr>
            <a:t>↑</a:t>
          </a:r>
          <a:r>
            <a:rPr lang="en-US" sz="2700" kern="1200" dirty="0"/>
            <a:t> 5-HT in blood associated with </a:t>
          </a:r>
          <a:r>
            <a:rPr lang="en-US" sz="3200" kern="1200" dirty="0">
              <a:latin typeface="Times New Roman" panose="02020603050405020304" pitchFamily="18" charset="0"/>
              <a:cs typeface="Times New Roman" panose="02020603050405020304" pitchFamily="18" charset="0"/>
            </a:rPr>
            <a:t>↑</a:t>
          </a:r>
          <a:r>
            <a:rPr lang="en-US" sz="2700" kern="1200" dirty="0"/>
            <a:t> cytokines (IL-6 &amp; TNF-α) &amp; </a:t>
          </a:r>
          <a:r>
            <a:rPr lang="en-US" sz="2700" i="1" kern="1200" dirty="0"/>
            <a:t>vice versa</a:t>
          </a:r>
          <a:endParaRPr lang="en-US" sz="2700" kern="1200" dirty="0"/>
        </a:p>
      </dsp:txBody>
      <dsp:txXfrm>
        <a:off x="0" y="1769023"/>
        <a:ext cx="6997700" cy="1378620"/>
      </dsp:txXfrm>
    </dsp:sp>
    <dsp:sp modelId="{8EC7606A-D7FC-054E-8B0D-B11486A0E843}">
      <dsp:nvSpPr>
        <dsp:cNvPr id="0" name=""/>
        <dsp:cNvSpPr/>
      </dsp:nvSpPr>
      <dsp:spPr>
        <a:xfrm>
          <a:off x="0" y="3147643"/>
          <a:ext cx="6997700" cy="1655842"/>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5-HT</a:t>
          </a:r>
          <a:r>
            <a:rPr lang="en-US" sz="3600" kern="1200" baseline="-25000" dirty="0"/>
            <a:t>2A</a:t>
          </a:r>
          <a:r>
            <a:rPr lang="en-US" sz="3600" kern="1200" dirty="0"/>
            <a:t> in </a:t>
          </a:r>
        </a:p>
        <a:p>
          <a:pPr marL="0" lvl="0" indent="0" algn="ctr" defTabSz="1600200">
            <a:lnSpc>
              <a:spcPct val="90000"/>
            </a:lnSpc>
            <a:spcBef>
              <a:spcPct val="0"/>
            </a:spcBef>
            <a:spcAft>
              <a:spcPct val="35000"/>
            </a:spcAft>
            <a:buNone/>
          </a:pPr>
          <a:r>
            <a:rPr lang="en-US" sz="3600" kern="1200" dirty="0"/>
            <a:t>vascular smooth muscle </a:t>
          </a:r>
        </a:p>
      </dsp:txBody>
      <dsp:txXfrm>
        <a:off x="80832" y="3228475"/>
        <a:ext cx="6836036" cy="1494178"/>
      </dsp:txXfrm>
    </dsp:sp>
    <dsp:sp modelId="{A0B3C584-F0E1-7948-84DE-0C863B23638D}">
      <dsp:nvSpPr>
        <dsp:cNvPr id="0" name=""/>
        <dsp:cNvSpPr/>
      </dsp:nvSpPr>
      <dsp:spPr>
        <a:xfrm>
          <a:off x="0" y="4803485"/>
          <a:ext cx="6997700"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177"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Activation = ↑ inflammatory cytokine IL-6</a:t>
          </a:r>
        </a:p>
        <a:p>
          <a:pPr marL="285750" lvl="1" indent="-285750" algn="l" defTabSz="1244600">
            <a:lnSpc>
              <a:spcPct val="90000"/>
            </a:lnSpc>
            <a:spcBef>
              <a:spcPct val="0"/>
            </a:spcBef>
            <a:spcAft>
              <a:spcPct val="20000"/>
            </a:spcAft>
            <a:buChar char="•"/>
          </a:pPr>
          <a:r>
            <a:rPr lang="en-US" sz="2800" kern="1200"/>
            <a:t>Inhibition = ↓IL-6</a:t>
          </a:r>
        </a:p>
      </dsp:txBody>
      <dsp:txXfrm>
        <a:off x="0" y="4803485"/>
        <a:ext cx="6997700" cy="968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46EF1-D349-D941-8B67-C19C4FBDF52F}">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144FAA-E11A-A14A-B0B5-365D0780D6FE}">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Placebo </a:t>
          </a:r>
        </a:p>
      </dsp:txBody>
      <dsp:txXfrm>
        <a:off x="0" y="2492"/>
        <a:ext cx="6492875" cy="1700138"/>
      </dsp:txXfrm>
    </dsp:sp>
    <dsp:sp modelId="{20BE745A-7655-2542-B68A-0CFB8558A8DC}">
      <dsp:nvSpPr>
        <dsp:cNvPr id="0" name=""/>
        <dsp:cNvSpPr/>
      </dsp:nvSpPr>
      <dsp:spPr>
        <a:xfrm>
          <a:off x="0" y="1702630"/>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2B3A71-2798-C34C-B828-4BF847013DFF}">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Not prescribed medications</a:t>
          </a:r>
        </a:p>
      </dsp:txBody>
      <dsp:txXfrm>
        <a:off x="0" y="1702630"/>
        <a:ext cx="6492875" cy="1700138"/>
      </dsp:txXfrm>
    </dsp:sp>
    <dsp:sp modelId="{706E35B7-06BB-7E42-8C17-361505407119}">
      <dsp:nvSpPr>
        <dsp:cNvPr id="0" name=""/>
        <dsp:cNvSpPr/>
      </dsp:nvSpPr>
      <dsp:spPr>
        <a:xfrm>
          <a:off x="0" y="3402769"/>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9E2A13-D766-4A4E-BB66-695A72EC74D3}">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Patient screening / psychotherapy before drug administration</a:t>
          </a:r>
        </a:p>
      </dsp:txBody>
      <dsp:txXfrm>
        <a:off x="0" y="3402769"/>
        <a:ext cx="6492875" cy="17001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03EEA-E391-43E8-9AC4-154AF4651D90}">
      <dsp:nvSpPr>
        <dsp:cNvPr id="0" name=""/>
        <dsp:cNvSpPr/>
      </dsp:nvSpPr>
      <dsp:spPr>
        <a:xfrm>
          <a:off x="0" y="502"/>
          <a:ext cx="65136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2831E8F-CCAB-402B-B763-766DD88EC0E9}">
      <dsp:nvSpPr>
        <dsp:cNvPr id="0" name=""/>
        <dsp:cNvSpPr/>
      </dsp:nvSpPr>
      <dsp:spPr>
        <a:xfrm>
          <a:off x="209416" y="156266"/>
          <a:ext cx="380756" cy="3807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6E2FB41-0FE3-48A3-8D36-D7B599367497}">
      <dsp:nvSpPr>
        <dsp:cNvPr id="0" name=""/>
        <dsp:cNvSpPr/>
      </dsp:nvSpPr>
      <dsp:spPr>
        <a:xfrm>
          <a:off x="799588" y="502"/>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a:t>Meditation</a:t>
          </a:r>
        </a:p>
      </dsp:txBody>
      <dsp:txXfrm>
        <a:off x="799588" y="502"/>
        <a:ext cx="5714015" cy="692284"/>
      </dsp:txXfrm>
    </dsp:sp>
    <dsp:sp modelId="{C73FB24F-CC8B-45B4-9844-816BF7DA2BE7}">
      <dsp:nvSpPr>
        <dsp:cNvPr id="0" name=""/>
        <dsp:cNvSpPr/>
      </dsp:nvSpPr>
      <dsp:spPr>
        <a:xfrm>
          <a:off x="0" y="865858"/>
          <a:ext cx="65136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E2F5992-A62C-4FF9-A94B-B5A5342B2038}">
      <dsp:nvSpPr>
        <dsp:cNvPr id="0" name=""/>
        <dsp:cNvSpPr/>
      </dsp:nvSpPr>
      <dsp:spPr>
        <a:xfrm>
          <a:off x="209416" y="1021622"/>
          <a:ext cx="380756" cy="3807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5FE2731-0B4D-41B7-8ADD-251FE75BC3AE}">
      <dsp:nvSpPr>
        <dsp:cNvPr id="0" name=""/>
        <dsp:cNvSpPr/>
      </dsp:nvSpPr>
      <dsp:spPr>
        <a:xfrm>
          <a:off x="799588" y="865858"/>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a:t>Prayer</a:t>
          </a:r>
        </a:p>
      </dsp:txBody>
      <dsp:txXfrm>
        <a:off x="799588" y="865858"/>
        <a:ext cx="5714015" cy="692284"/>
      </dsp:txXfrm>
    </dsp:sp>
    <dsp:sp modelId="{9705DDC6-097A-4FEA-A639-F1AC02DA5DF1}">
      <dsp:nvSpPr>
        <dsp:cNvPr id="0" name=""/>
        <dsp:cNvSpPr/>
      </dsp:nvSpPr>
      <dsp:spPr>
        <a:xfrm>
          <a:off x="0" y="1731214"/>
          <a:ext cx="65136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35458B2-D72B-4D6E-8869-0978BE1FFE69}">
      <dsp:nvSpPr>
        <dsp:cNvPr id="0" name=""/>
        <dsp:cNvSpPr/>
      </dsp:nvSpPr>
      <dsp:spPr>
        <a:xfrm>
          <a:off x="209416" y="1886978"/>
          <a:ext cx="380756" cy="3807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67DAE7A-31C2-4A63-B5BC-0C4E8CB9A683}">
      <dsp:nvSpPr>
        <dsp:cNvPr id="0" name=""/>
        <dsp:cNvSpPr/>
      </dsp:nvSpPr>
      <dsp:spPr>
        <a:xfrm>
          <a:off x="799588" y="1731214"/>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dirty="0"/>
            <a:t>Sensory deprivation</a:t>
          </a:r>
        </a:p>
      </dsp:txBody>
      <dsp:txXfrm>
        <a:off x="799588" y="1731214"/>
        <a:ext cx="5714015" cy="692284"/>
      </dsp:txXfrm>
    </dsp:sp>
    <dsp:sp modelId="{467E2E70-40F3-427E-99E1-7EB0C7FE2D1B}">
      <dsp:nvSpPr>
        <dsp:cNvPr id="0" name=""/>
        <dsp:cNvSpPr/>
      </dsp:nvSpPr>
      <dsp:spPr>
        <a:xfrm>
          <a:off x="0" y="2596570"/>
          <a:ext cx="65136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1AED7E4-75FA-4BF7-9EC3-20C90F82013B}">
      <dsp:nvSpPr>
        <dsp:cNvPr id="0" name=""/>
        <dsp:cNvSpPr/>
      </dsp:nvSpPr>
      <dsp:spPr>
        <a:xfrm>
          <a:off x="209416" y="2752334"/>
          <a:ext cx="380756" cy="3807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98E0D4F-DF52-46A9-B86F-B6D133962E9F}">
      <dsp:nvSpPr>
        <dsp:cNvPr id="0" name=""/>
        <dsp:cNvSpPr/>
      </dsp:nvSpPr>
      <dsp:spPr>
        <a:xfrm>
          <a:off x="799588" y="2596570"/>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dirty="0"/>
            <a:t>Breathing technique</a:t>
          </a:r>
        </a:p>
      </dsp:txBody>
      <dsp:txXfrm>
        <a:off x="799588" y="2596570"/>
        <a:ext cx="5714015" cy="692284"/>
      </dsp:txXfrm>
    </dsp:sp>
    <dsp:sp modelId="{1FBFE669-F019-4414-AA95-8C71DF30E04B}">
      <dsp:nvSpPr>
        <dsp:cNvPr id="0" name=""/>
        <dsp:cNvSpPr/>
      </dsp:nvSpPr>
      <dsp:spPr>
        <a:xfrm>
          <a:off x="0" y="3461926"/>
          <a:ext cx="65136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DBECB4A-85EF-45AB-BC90-959B886A1DDD}">
      <dsp:nvSpPr>
        <dsp:cNvPr id="0" name=""/>
        <dsp:cNvSpPr/>
      </dsp:nvSpPr>
      <dsp:spPr>
        <a:xfrm>
          <a:off x="209416" y="3617690"/>
          <a:ext cx="380756" cy="3807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8F491B4-FFFD-4DAB-986D-BC4DBCCFEF1B}">
      <dsp:nvSpPr>
        <dsp:cNvPr id="0" name=""/>
        <dsp:cNvSpPr/>
      </dsp:nvSpPr>
      <dsp:spPr>
        <a:xfrm>
          <a:off x="799588" y="3461926"/>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dirty="0"/>
            <a:t>Yoga, hypnotism</a:t>
          </a:r>
        </a:p>
      </dsp:txBody>
      <dsp:txXfrm>
        <a:off x="799588" y="3461926"/>
        <a:ext cx="5714015" cy="692284"/>
      </dsp:txXfrm>
    </dsp:sp>
    <dsp:sp modelId="{B8732088-A9D6-432B-B204-7274D70C09FD}">
      <dsp:nvSpPr>
        <dsp:cNvPr id="0" name=""/>
        <dsp:cNvSpPr/>
      </dsp:nvSpPr>
      <dsp:spPr>
        <a:xfrm>
          <a:off x="0" y="4327282"/>
          <a:ext cx="65136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33DDF32-5D1A-442E-AFA7-E2E49CB937E6}">
      <dsp:nvSpPr>
        <dsp:cNvPr id="0" name=""/>
        <dsp:cNvSpPr/>
      </dsp:nvSpPr>
      <dsp:spPr>
        <a:xfrm>
          <a:off x="209416" y="4483046"/>
          <a:ext cx="380756" cy="38075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43334FE-8160-4578-A309-0908E8A9177A}">
      <dsp:nvSpPr>
        <dsp:cNvPr id="0" name=""/>
        <dsp:cNvSpPr/>
      </dsp:nvSpPr>
      <dsp:spPr>
        <a:xfrm>
          <a:off x="799588" y="4327282"/>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a:t>Chanting</a:t>
          </a:r>
        </a:p>
      </dsp:txBody>
      <dsp:txXfrm>
        <a:off x="799588" y="4327282"/>
        <a:ext cx="5714015" cy="692284"/>
      </dsp:txXfrm>
    </dsp:sp>
    <dsp:sp modelId="{EC29C4CD-3E40-478D-949D-76CD714B1249}">
      <dsp:nvSpPr>
        <dsp:cNvPr id="0" name=""/>
        <dsp:cNvSpPr/>
      </dsp:nvSpPr>
      <dsp:spPr>
        <a:xfrm>
          <a:off x="0" y="5192638"/>
          <a:ext cx="65136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F6CA515-94AE-44C2-A9E9-083E2BA6B36E}">
      <dsp:nvSpPr>
        <dsp:cNvPr id="0" name=""/>
        <dsp:cNvSpPr/>
      </dsp:nvSpPr>
      <dsp:spPr>
        <a:xfrm>
          <a:off x="209416" y="5348402"/>
          <a:ext cx="380756" cy="38075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DEE4A5E-053D-4C75-9AD3-7CAED8D65B9C}">
      <dsp:nvSpPr>
        <dsp:cNvPr id="0" name=""/>
        <dsp:cNvSpPr/>
      </dsp:nvSpPr>
      <dsp:spPr>
        <a:xfrm>
          <a:off x="799588" y="5192638"/>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dirty="0"/>
            <a:t>Rituals</a:t>
          </a:r>
        </a:p>
      </dsp:txBody>
      <dsp:txXfrm>
        <a:off x="799588" y="5192638"/>
        <a:ext cx="5714015" cy="69228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D897A6-66E4-A04C-8CC9-8FC28915B758}"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13144-1003-F34C-9D80-1069B5654845}" type="slidenum">
              <a:rPr lang="en-US" smtClean="0"/>
              <a:t>‹#›</a:t>
            </a:fld>
            <a:endParaRPr lang="en-US"/>
          </a:p>
        </p:txBody>
      </p:sp>
    </p:spTree>
    <p:extLst>
      <p:ext uri="{BB962C8B-B14F-4D97-AF65-F5344CB8AC3E}">
        <p14:creationId xmlns:p14="http://schemas.microsoft.com/office/powerpoint/2010/main" val="427086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13144-1003-F34C-9D80-1069B5654845}" type="slidenum">
              <a:rPr lang="en-US" smtClean="0"/>
              <a:t>26</a:t>
            </a:fld>
            <a:endParaRPr lang="en-US"/>
          </a:p>
        </p:txBody>
      </p:sp>
    </p:spTree>
    <p:extLst>
      <p:ext uri="{BB962C8B-B14F-4D97-AF65-F5344CB8AC3E}">
        <p14:creationId xmlns:p14="http://schemas.microsoft.com/office/powerpoint/2010/main" val="775173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13144-1003-F34C-9D80-1069B5654845}" type="slidenum">
              <a:rPr lang="en-US" smtClean="0"/>
              <a:t>37</a:t>
            </a:fld>
            <a:endParaRPr lang="en-US"/>
          </a:p>
        </p:txBody>
      </p:sp>
    </p:spTree>
    <p:extLst>
      <p:ext uri="{BB962C8B-B14F-4D97-AF65-F5344CB8AC3E}">
        <p14:creationId xmlns:p14="http://schemas.microsoft.com/office/powerpoint/2010/main" val="1067645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1DCF9-7D16-8240-8F3E-CC70DB7718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ABBC5D-3DC9-974E-A824-7E3C12BD25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CCC23D-1527-864D-B98A-DA46265BA49D}"/>
              </a:ext>
            </a:extLst>
          </p:cNvPr>
          <p:cNvSpPr>
            <a:spLocks noGrp="1"/>
          </p:cNvSpPr>
          <p:nvPr>
            <p:ph type="dt" sz="half" idx="10"/>
          </p:nvPr>
        </p:nvSpPr>
        <p:spPr/>
        <p:txBody>
          <a:bodyPr/>
          <a:lstStyle/>
          <a:p>
            <a:fld id="{58B94747-0BF6-D94F-A490-58F5AE86F0D3}" type="datetimeFigureOut">
              <a:rPr lang="en-US" smtClean="0"/>
              <a:t>1/25/2019</a:t>
            </a:fld>
            <a:endParaRPr lang="en-US"/>
          </a:p>
        </p:txBody>
      </p:sp>
      <p:sp>
        <p:nvSpPr>
          <p:cNvPr id="5" name="Footer Placeholder 4">
            <a:extLst>
              <a:ext uri="{FF2B5EF4-FFF2-40B4-BE49-F238E27FC236}">
                <a16:creationId xmlns:a16="http://schemas.microsoft.com/office/drawing/2014/main" id="{099BA550-03C7-514D-A75B-920259FCD8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3E2A5E-2D43-F04D-A876-CE77EC0842A1}"/>
              </a:ext>
            </a:extLst>
          </p:cNvPr>
          <p:cNvSpPr>
            <a:spLocks noGrp="1"/>
          </p:cNvSpPr>
          <p:nvPr>
            <p:ph type="sldNum" sz="quarter" idx="12"/>
          </p:nvPr>
        </p:nvSpPr>
        <p:spPr/>
        <p:txBody>
          <a:bodyPr/>
          <a:lstStyle/>
          <a:p>
            <a:fld id="{2E33D730-7CF1-4440-BD97-E8D75BABDC49}" type="slidenum">
              <a:rPr lang="en-US" smtClean="0"/>
              <a:t>‹#›</a:t>
            </a:fld>
            <a:endParaRPr lang="en-US"/>
          </a:p>
        </p:txBody>
      </p:sp>
    </p:spTree>
    <p:extLst>
      <p:ext uri="{BB962C8B-B14F-4D97-AF65-F5344CB8AC3E}">
        <p14:creationId xmlns:p14="http://schemas.microsoft.com/office/powerpoint/2010/main" val="2626011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3C30-B515-184A-A045-177AFAFF82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561997-9890-8148-A7C7-480747CB516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98C8CA-C47B-E449-977D-4B2739F6EFDC}"/>
              </a:ext>
            </a:extLst>
          </p:cNvPr>
          <p:cNvSpPr>
            <a:spLocks noGrp="1"/>
          </p:cNvSpPr>
          <p:nvPr>
            <p:ph type="dt" sz="half" idx="10"/>
          </p:nvPr>
        </p:nvSpPr>
        <p:spPr/>
        <p:txBody>
          <a:bodyPr/>
          <a:lstStyle/>
          <a:p>
            <a:fld id="{58B94747-0BF6-D94F-A490-58F5AE86F0D3}" type="datetimeFigureOut">
              <a:rPr lang="en-US" smtClean="0"/>
              <a:t>1/25/2019</a:t>
            </a:fld>
            <a:endParaRPr lang="en-US"/>
          </a:p>
        </p:txBody>
      </p:sp>
      <p:sp>
        <p:nvSpPr>
          <p:cNvPr id="5" name="Footer Placeholder 4">
            <a:extLst>
              <a:ext uri="{FF2B5EF4-FFF2-40B4-BE49-F238E27FC236}">
                <a16:creationId xmlns:a16="http://schemas.microsoft.com/office/drawing/2014/main" id="{DAD081D7-81D4-774C-B056-3047C293FD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C80EE5-6144-964D-AAA6-BE8855567CD5}"/>
              </a:ext>
            </a:extLst>
          </p:cNvPr>
          <p:cNvSpPr>
            <a:spLocks noGrp="1"/>
          </p:cNvSpPr>
          <p:nvPr>
            <p:ph type="sldNum" sz="quarter" idx="12"/>
          </p:nvPr>
        </p:nvSpPr>
        <p:spPr/>
        <p:txBody>
          <a:bodyPr/>
          <a:lstStyle/>
          <a:p>
            <a:fld id="{2E33D730-7CF1-4440-BD97-E8D75BABDC49}" type="slidenum">
              <a:rPr lang="en-US" smtClean="0"/>
              <a:t>‹#›</a:t>
            </a:fld>
            <a:endParaRPr lang="en-US"/>
          </a:p>
        </p:txBody>
      </p:sp>
    </p:spTree>
    <p:extLst>
      <p:ext uri="{BB962C8B-B14F-4D97-AF65-F5344CB8AC3E}">
        <p14:creationId xmlns:p14="http://schemas.microsoft.com/office/powerpoint/2010/main" val="1475721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AEA12D-9E48-BC41-ADE3-B59235D977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880DE7-A8CC-044A-8864-8AC6804F20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51E20-F14D-9846-9BAC-1C10E167B770}"/>
              </a:ext>
            </a:extLst>
          </p:cNvPr>
          <p:cNvSpPr>
            <a:spLocks noGrp="1"/>
          </p:cNvSpPr>
          <p:nvPr>
            <p:ph type="dt" sz="half" idx="10"/>
          </p:nvPr>
        </p:nvSpPr>
        <p:spPr/>
        <p:txBody>
          <a:bodyPr/>
          <a:lstStyle/>
          <a:p>
            <a:fld id="{58B94747-0BF6-D94F-A490-58F5AE86F0D3}" type="datetimeFigureOut">
              <a:rPr lang="en-US" smtClean="0"/>
              <a:t>1/25/2019</a:t>
            </a:fld>
            <a:endParaRPr lang="en-US"/>
          </a:p>
        </p:txBody>
      </p:sp>
      <p:sp>
        <p:nvSpPr>
          <p:cNvPr id="5" name="Footer Placeholder 4">
            <a:extLst>
              <a:ext uri="{FF2B5EF4-FFF2-40B4-BE49-F238E27FC236}">
                <a16:creationId xmlns:a16="http://schemas.microsoft.com/office/drawing/2014/main" id="{D7DEF6F4-4F6C-3A40-BAED-1BB2A3F20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CD05BB-F52C-9644-9690-880B6ED549A3}"/>
              </a:ext>
            </a:extLst>
          </p:cNvPr>
          <p:cNvSpPr>
            <a:spLocks noGrp="1"/>
          </p:cNvSpPr>
          <p:nvPr>
            <p:ph type="sldNum" sz="quarter" idx="12"/>
          </p:nvPr>
        </p:nvSpPr>
        <p:spPr/>
        <p:txBody>
          <a:bodyPr/>
          <a:lstStyle/>
          <a:p>
            <a:fld id="{2E33D730-7CF1-4440-BD97-E8D75BABDC49}" type="slidenum">
              <a:rPr lang="en-US" smtClean="0"/>
              <a:t>‹#›</a:t>
            </a:fld>
            <a:endParaRPr lang="en-US"/>
          </a:p>
        </p:txBody>
      </p:sp>
    </p:spTree>
    <p:extLst>
      <p:ext uri="{BB962C8B-B14F-4D97-AF65-F5344CB8AC3E}">
        <p14:creationId xmlns:p14="http://schemas.microsoft.com/office/powerpoint/2010/main" val="770607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0A326-2A29-6647-BA18-2E1EE3B9C6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1C3A2E-9313-0347-BABC-A5D6DB96DCF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5A3630-5601-7342-9638-C40C91E5EC70}"/>
              </a:ext>
            </a:extLst>
          </p:cNvPr>
          <p:cNvSpPr>
            <a:spLocks noGrp="1"/>
          </p:cNvSpPr>
          <p:nvPr>
            <p:ph type="dt" sz="half" idx="10"/>
          </p:nvPr>
        </p:nvSpPr>
        <p:spPr/>
        <p:txBody>
          <a:bodyPr/>
          <a:lstStyle/>
          <a:p>
            <a:fld id="{58B94747-0BF6-D94F-A490-58F5AE86F0D3}" type="datetimeFigureOut">
              <a:rPr lang="en-US" smtClean="0"/>
              <a:t>1/25/2019</a:t>
            </a:fld>
            <a:endParaRPr lang="en-US"/>
          </a:p>
        </p:txBody>
      </p:sp>
      <p:sp>
        <p:nvSpPr>
          <p:cNvPr id="5" name="Footer Placeholder 4">
            <a:extLst>
              <a:ext uri="{FF2B5EF4-FFF2-40B4-BE49-F238E27FC236}">
                <a16:creationId xmlns:a16="http://schemas.microsoft.com/office/drawing/2014/main" id="{9C25E82D-D766-3848-A0CC-234672E327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A32539-03C5-6340-9B66-38825C60E779}"/>
              </a:ext>
            </a:extLst>
          </p:cNvPr>
          <p:cNvSpPr>
            <a:spLocks noGrp="1"/>
          </p:cNvSpPr>
          <p:nvPr>
            <p:ph type="sldNum" sz="quarter" idx="12"/>
          </p:nvPr>
        </p:nvSpPr>
        <p:spPr/>
        <p:txBody>
          <a:bodyPr/>
          <a:lstStyle/>
          <a:p>
            <a:fld id="{2E33D730-7CF1-4440-BD97-E8D75BABDC49}" type="slidenum">
              <a:rPr lang="en-US" smtClean="0"/>
              <a:t>‹#›</a:t>
            </a:fld>
            <a:endParaRPr lang="en-US"/>
          </a:p>
        </p:txBody>
      </p:sp>
    </p:spTree>
    <p:extLst>
      <p:ext uri="{BB962C8B-B14F-4D97-AF65-F5344CB8AC3E}">
        <p14:creationId xmlns:p14="http://schemas.microsoft.com/office/powerpoint/2010/main" val="109532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29D7E-7FD6-F94A-8302-E6F18BDF72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946CF2-A254-1B43-BAB1-7062873119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C1E7FF2-66DF-474F-8EB8-CD8B80B3E884}"/>
              </a:ext>
            </a:extLst>
          </p:cNvPr>
          <p:cNvSpPr>
            <a:spLocks noGrp="1"/>
          </p:cNvSpPr>
          <p:nvPr>
            <p:ph type="dt" sz="half" idx="10"/>
          </p:nvPr>
        </p:nvSpPr>
        <p:spPr/>
        <p:txBody>
          <a:bodyPr/>
          <a:lstStyle/>
          <a:p>
            <a:fld id="{58B94747-0BF6-D94F-A490-58F5AE86F0D3}" type="datetimeFigureOut">
              <a:rPr lang="en-US" smtClean="0"/>
              <a:t>1/25/2019</a:t>
            </a:fld>
            <a:endParaRPr lang="en-US"/>
          </a:p>
        </p:txBody>
      </p:sp>
      <p:sp>
        <p:nvSpPr>
          <p:cNvPr id="5" name="Footer Placeholder 4">
            <a:extLst>
              <a:ext uri="{FF2B5EF4-FFF2-40B4-BE49-F238E27FC236}">
                <a16:creationId xmlns:a16="http://schemas.microsoft.com/office/drawing/2014/main" id="{A09972E8-CED9-2849-98BB-FA492380E1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D2F72-F82D-4D40-B431-2ED68C56874B}"/>
              </a:ext>
            </a:extLst>
          </p:cNvPr>
          <p:cNvSpPr>
            <a:spLocks noGrp="1"/>
          </p:cNvSpPr>
          <p:nvPr>
            <p:ph type="sldNum" sz="quarter" idx="12"/>
          </p:nvPr>
        </p:nvSpPr>
        <p:spPr/>
        <p:txBody>
          <a:bodyPr/>
          <a:lstStyle/>
          <a:p>
            <a:fld id="{2E33D730-7CF1-4440-BD97-E8D75BABDC49}" type="slidenum">
              <a:rPr lang="en-US" smtClean="0"/>
              <a:t>‹#›</a:t>
            </a:fld>
            <a:endParaRPr lang="en-US"/>
          </a:p>
        </p:txBody>
      </p:sp>
    </p:spTree>
    <p:extLst>
      <p:ext uri="{BB962C8B-B14F-4D97-AF65-F5344CB8AC3E}">
        <p14:creationId xmlns:p14="http://schemas.microsoft.com/office/powerpoint/2010/main" val="222473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E0FE8-97A7-EF4D-AE0F-665DC633EA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5DA579-1605-8849-8C32-06D0B9D945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9365D6-74CC-4244-B264-9E19637497F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322018-0513-F544-97E1-A9207EE7E0BF}"/>
              </a:ext>
            </a:extLst>
          </p:cNvPr>
          <p:cNvSpPr>
            <a:spLocks noGrp="1"/>
          </p:cNvSpPr>
          <p:nvPr>
            <p:ph type="dt" sz="half" idx="10"/>
          </p:nvPr>
        </p:nvSpPr>
        <p:spPr/>
        <p:txBody>
          <a:bodyPr/>
          <a:lstStyle/>
          <a:p>
            <a:fld id="{58B94747-0BF6-D94F-A490-58F5AE86F0D3}" type="datetimeFigureOut">
              <a:rPr lang="en-US" smtClean="0"/>
              <a:t>1/25/2019</a:t>
            </a:fld>
            <a:endParaRPr lang="en-US"/>
          </a:p>
        </p:txBody>
      </p:sp>
      <p:sp>
        <p:nvSpPr>
          <p:cNvPr id="6" name="Footer Placeholder 5">
            <a:extLst>
              <a:ext uri="{FF2B5EF4-FFF2-40B4-BE49-F238E27FC236}">
                <a16:creationId xmlns:a16="http://schemas.microsoft.com/office/drawing/2014/main" id="{A7B30B00-C4AB-CF40-BFF1-4A8C655EBA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BA148-4856-674E-B16A-2057E3EEEC82}"/>
              </a:ext>
            </a:extLst>
          </p:cNvPr>
          <p:cNvSpPr>
            <a:spLocks noGrp="1"/>
          </p:cNvSpPr>
          <p:nvPr>
            <p:ph type="sldNum" sz="quarter" idx="12"/>
          </p:nvPr>
        </p:nvSpPr>
        <p:spPr/>
        <p:txBody>
          <a:bodyPr/>
          <a:lstStyle/>
          <a:p>
            <a:fld id="{2E33D730-7CF1-4440-BD97-E8D75BABDC49}" type="slidenum">
              <a:rPr lang="en-US" smtClean="0"/>
              <a:t>‹#›</a:t>
            </a:fld>
            <a:endParaRPr lang="en-US"/>
          </a:p>
        </p:txBody>
      </p:sp>
    </p:spTree>
    <p:extLst>
      <p:ext uri="{BB962C8B-B14F-4D97-AF65-F5344CB8AC3E}">
        <p14:creationId xmlns:p14="http://schemas.microsoft.com/office/powerpoint/2010/main" val="1867606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FABEA-6F5A-2D4B-9C0C-C516F91B24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A9E944-93D1-0940-9EC0-753520A5BE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9747E1B-5F12-C049-A001-570BFB423AC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8ADDA8-DCDF-0947-A588-73652589D7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80952DB-43F4-174D-9746-64A6B42915F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4F80CC-1C31-2547-9F72-4B33AC1E2958}"/>
              </a:ext>
            </a:extLst>
          </p:cNvPr>
          <p:cNvSpPr>
            <a:spLocks noGrp="1"/>
          </p:cNvSpPr>
          <p:nvPr>
            <p:ph type="dt" sz="half" idx="10"/>
          </p:nvPr>
        </p:nvSpPr>
        <p:spPr/>
        <p:txBody>
          <a:bodyPr/>
          <a:lstStyle/>
          <a:p>
            <a:fld id="{58B94747-0BF6-D94F-A490-58F5AE86F0D3}" type="datetimeFigureOut">
              <a:rPr lang="en-US" smtClean="0"/>
              <a:t>1/25/2019</a:t>
            </a:fld>
            <a:endParaRPr lang="en-US"/>
          </a:p>
        </p:txBody>
      </p:sp>
      <p:sp>
        <p:nvSpPr>
          <p:cNvPr id="8" name="Footer Placeholder 7">
            <a:extLst>
              <a:ext uri="{FF2B5EF4-FFF2-40B4-BE49-F238E27FC236}">
                <a16:creationId xmlns:a16="http://schemas.microsoft.com/office/drawing/2014/main" id="{B3B1D738-54DA-F442-8430-C227F8CDE3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ED9F68-A231-1649-AD16-CB2AB635F92E}"/>
              </a:ext>
            </a:extLst>
          </p:cNvPr>
          <p:cNvSpPr>
            <a:spLocks noGrp="1"/>
          </p:cNvSpPr>
          <p:nvPr>
            <p:ph type="sldNum" sz="quarter" idx="12"/>
          </p:nvPr>
        </p:nvSpPr>
        <p:spPr/>
        <p:txBody>
          <a:bodyPr/>
          <a:lstStyle/>
          <a:p>
            <a:fld id="{2E33D730-7CF1-4440-BD97-E8D75BABDC49}" type="slidenum">
              <a:rPr lang="en-US" smtClean="0"/>
              <a:t>‹#›</a:t>
            </a:fld>
            <a:endParaRPr lang="en-US"/>
          </a:p>
        </p:txBody>
      </p:sp>
    </p:spTree>
    <p:extLst>
      <p:ext uri="{BB962C8B-B14F-4D97-AF65-F5344CB8AC3E}">
        <p14:creationId xmlns:p14="http://schemas.microsoft.com/office/powerpoint/2010/main" val="2431272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2FB40-224B-0346-BDD5-E94846A40A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FBB177-B99C-4541-877E-67D7C57EF59F}"/>
              </a:ext>
            </a:extLst>
          </p:cNvPr>
          <p:cNvSpPr>
            <a:spLocks noGrp="1"/>
          </p:cNvSpPr>
          <p:nvPr>
            <p:ph type="dt" sz="half" idx="10"/>
          </p:nvPr>
        </p:nvSpPr>
        <p:spPr/>
        <p:txBody>
          <a:bodyPr/>
          <a:lstStyle/>
          <a:p>
            <a:fld id="{58B94747-0BF6-D94F-A490-58F5AE86F0D3}" type="datetimeFigureOut">
              <a:rPr lang="en-US" smtClean="0"/>
              <a:t>1/25/2019</a:t>
            </a:fld>
            <a:endParaRPr lang="en-US"/>
          </a:p>
        </p:txBody>
      </p:sp>
      <p:sp>
        <p:nvSpPr>
          <p:cNvPr id="4" name="Footer Placeholder 3">
            <a:extLst>
              <a:ext uri="{FF2B5EF4-FFF2-40B4-BE49-F238E27FC236}">
                <a16:creationId xmlns:a16="http://schemas.microsoft.com/office/drawing/2014/main" id="{0F931273-9690-334A-A571-677C1ECA26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030441-A422-F744-A12E-9134A440789A}"/>
              </a:ext>
            </a:extLst>
          </p:cNvPr>
          <p:cNvSpPr>
            <a:spLocks noGrp="1"/>
          </p:cNvSpPr>
          <p:nvPr>
            <p:ph type="sldNum" sz="quarter" idx="12"/>
          </p:nvPr>
        </p:nvSpPr>
        <p:spPr/>
        <p:txBody>
          <a:bodyPr/>
          <a:lstStyle/>
          <a:p>
            <a:fld id="{2E33D730-7CF1-4440-BD97-E8D75BABDC49}" type="slidenum">
              <a:rPr lang="en-US" smtClean="0"/>
              <a:t>‹#›</a:t>
            </a:fld>
            <a:endParaRPr lang="en-US"/>
          </a:p>
        </p:txBody>
      </p:sp>
    </p:spTree>
    <p:extLst>
      <p:ext uri="{BB962C8B-B14F-4D97-AF65-F5344CB8AC3E}">
        <p14:creationId xmlns:p14="http://schemas.microsoft.com/office/powerpoint/2010/main" val="151921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E1347A-B2EE-8243-9ACF-90BA45936803}"/>
              </a:ext>
            </a:extLst>
          </p:cNvPr>
          <p:cNvSpPr>
            <a:spLocks noGrp="1"/>
          </p:cNvSpPr>
          <p:nvPr>
            <p:ph type="dt" sz="half" idx="10"/>
          </p:nvPr>
        </p:nvSpPr>
        <p:spPr/>
        <p:txBody>
          <a:bodyPr/>
          <a:lstStyle/>
          <a:p>
            <a:fld id="{58B94747-0BF6-D94F-A490-58F5AE86F0D3}" type="datetimeFigureOut">
              <a:rPr lang="en-US" smtClean="0"/>
              <a:t>1/25/2019</a:t>
            </a:fld>
            <a:endParaRPr lang="en-US"/>
          </a:p>
        </p:txBody>
      </p:sp>
      <p:sp>
        <p:nvSpPr>
          <p:cNvPr id="3" name="Footer Placeholder 2">
            <a:extLst>
              <a:ext uri="{FF2B5EF4-FFF2-40B4-BE49-F238E27FC236}">
                <a16:creationId xmlns:a16="http://schemas.microsoft.com/office/drawing/2014/main" id="{749EE278-64EE-5B40-AD08-80345CDB77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446C08-EAA3-664B-BC1C-03FAE7B7214C}"/>
              </a:ext>
            </a:extLst>
          </p:cNvPr>
          <p:cNvSpPr>
            <a:spLocks noGrp="1"/>
          </p:cNvSpPr>
          <p:nvPr>
            <p:ph type="sldNum" sz="quarter" idx="12"/>
          </p:nvPr>
        </p:nvSpPr>
        <p:spPr/>
        <p:txBody>
          <a:bodyPr/>
          <a:lstStyle/>
          <a:p>
            <a:fld id="{2E33D730-7CF1-4440-BD97-E8D75BABDC49}" type="slidenum">
              <a:rPr lang="en-US" smtClean="0"/>
              <a:t>‹#›</a:t>
            </a:fld>
            <a:endParaRPr lang="en-US"/>
          </a:p>
        </p:txBody>
      </p:sp>
    </p:spTree>
    <p:extLst>
      <p:ext uri="{BB962C8B-B14F-4D97-AF65-F5344CB8AC3E}">
        <p14:creationId xmlns:p14="http://schemas.microsoft.com/office/powerpoint/2010/main" val="114229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E13F0-ED6F-B84D-B414-56B971EDC7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A6B65A-15E5-4249-BA70-3803F3CEA3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8993D5-E2F6-9D48-9B19-1CA9A8129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A53D0F-3F74-F64F-BAA6-F75D85E50057}"/>
              </a:ext>
            </a:extLst>
          </p:cNvPr>
          <p:cNvSpPr>
            <a:spLocks noGrp="1"/>
          </p:cNvSpPr>
          <p:nvPr>
            <p:ph type="dt" sz="half" idx="10"/>
          </p:nvPr>
        </p:nvSpPr>
        <p:spPr/>
        <p:txBody>
          <a:bodyPr/>
          <a:lstStyle/>
          <a:p>
            <a:fld id="{58B94747-0BF6-D94F-A490-58F5AE86F0D3}" type="datetimeFigureOut">
              <a:rPr lang="en-US" smtClean="0"/>
              <a:t>1/25/2019</a:t>
            </a:fld>
            <a:endParaRPr lang="en-US"/>
          </a:p>
        </p:txBody>
      </p:sp>
      <p:sp>
        <p:nvSpPr>
          <p:cNvPr id="6" name="Footer Placeholder 5">
            <a:extLst>
              <a:ext uri="{FF2B5EF4-FFF2-40B4-BE49-F238E27FC236}">
                <a16:creationId xmlns:a16="http://schemas.microsoft.com/office/drawing/2014/main" id="{A3831E30-EAC3-0A45-AC27-C763A364C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FD1A73-4B00-DF4E-8DE7-9C06F523D50D}"/>
              </a:ext>
            </a:extLst>
          </p:cNvPr>
          <p:cNvSpPr>
            <a:spLocks noGrp="1"/>
          </p:cNvSpPr>
          <p:nvPr>
            <p:ph type="sldNum" sz="quarter" idx="12"/>
          </p:nvPr>
        </p:nvSpPr>
        <p:spPr/>
        <p:txBody>
          <a:bodyPr/>
          <a:lstStyle/>
          <a:p>
            <a:fld id="{2E33D730-7CF1-4440-BD97-E8D75BABDC49}" type="slidenum">
              <a:rPr lang="en-US" smtClean="0"/>
              <a:t>‹#›</a:t>
            </a:fld>
            <a:endParaRPr lang="en-US"/>
          </a:p>
        </p:txBody>
      </p:sp>
    </p:spTree>
    <p:extLst>
      <p:ext uri="{BB962C8B-B14F-4D97-AF65-F5344CB8AC3E}">
        <p14:creationId xmlns:p14="http://schemas.microsoft.com/office/powerpoint/2010/main" val="372084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C93D5-38C0-8143-8DDB-5CC4303624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60F58C-59DC-0F46-A251-C156236086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C9CC9E-A969-FA45-875F-15B0ACD24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32D29C-CB16-4844-8BB4-3942EA2EE413}"/>
              </a:ext>
            </a:extLst>
          </p:cNvPr>
          <p:cNvSpPr>
            <a:spLocks noGrp="1"/>
          </p:cNvSpPr>
          <p:nvPr>
            <p:ph type="dt" sz="half" idx="10"/>
          </p:nvPr>
        </p:nvSpPr>
        <p:spPr/>
        <p:txBody>
          <a:bodyPr/>
          <a:lstStyle/>
          <a:p>
            <a:fld id="{58B94747-0BF6-D94F-A490-58F5AE86F0D3}" type="datetimeFigureOut">
              <a:rPr lang="en-US" smtClean="0"/>
              <a:t>1/25/2019</a:t>
            </a:fld>
            <a:endParaRPr lang="en-US"/>
          </a:p>
        </p:txBody>
      </p:sp>
      <p:sp>
        <p:nvSpPr>
          <p:cNvPr id="6" name="Footer Placeholder 5">
            <a:extLst>
              <a:ext uri="{FF2B5EF4-FFF2-40B4-BE49-F238E27FC236}">
                <a16:creationId xmlns:a16="http://schemas.microsoft.com/office/drawing/2014/main" id="{E9E8C1BC-64DE-AC4A-9C71-65A71E376C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DE8F7A-61D5-CD4B-A173-07A7387C197C}"/>
              </a:ext>
            </a:extLst>
          </p:cNvPr>
          <p:cNvSpPr>
            <a:spLocks noGrp="1"/>
          </p:cNvSpPr>
          <p:nvPr>
            <p:ph type="sldNum" sz="quarter" idx="12"/>
          </p:nvPr>
        </p:nvSpPr>
        <p:spPr/>
        <p:txBody>
          <a:bodyPr/>
          <a:lstStyle/>
          <a:p>
            <a:fld id="{2E33D730-7CF1-4440-BD97-E8D75BABDC49}" type="slidenum">
              <a:rPr lang="en-US" smtClean="0"/>
              <a:t>‹#›</a:t>
            </a:fld>
            <a:endParaRPr lang="en-US"/>
          </a:p>
        </p:txBody>
      </p:sp>
    </p:spTree>
    <p:extLst>
      <p:ext uri="{BB962C8B-B14F-4D97-AF65-F5344CB8AC3E}">
        <p14:creationId xmlns:p14="http://schemas.microsoft.com/office/powerpoint/2010/main" val="3938338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A68A42-8AC3-914E-BAE2-DD784ECE79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BFCEA8-7A74-EE4A-931F-3060310A4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136F6B-4C3F-CF49-BF36-381E3EB7AE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94747-0BF6-D94F-A490-58F5AE86F0D3}" type="datetimeFigureOut">
              <a:rPr lang="en-US" smtClean="0"/>
              <a:t>1/25/2019</a:t>
            </a:fld>
            <a:endParaRPr lang="en-US"/>
          </a:p>
        </p:txBody>
      </p:sp>
      <p:sp>
        <p:nvSpPr>
          <p:cNvPr id="5" name="Footer Placeholder 4">
            <a:extLst>
              <a:ext uri="{FF2B5EF4-FFF2-40B4-BE49-F238E27FC236}">
                <a16:creationId xmlns:a16="http://schemas.microsoft.com/office/drawing/2014/main" id="{122F3E13-5A77-A744-B139-EBCD1E5EF9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98F5BA-5252-5E40-8541-220D9E9112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3D730-7CF1-4440-BD97-E8D75BABDC49}" type="slidenum">
              <a:rPr lang="en-US" smtClean="0"/>
              <a:t>‹#›</a:t>
            </a:fld>
            <a:endParaRPr lang="en-US"/>
          </a:p>
        </p:txBody>
      </p:sp>
    </p:spTree>
    <p:extLst>
      <p:ext uri="{BB962C8B-B14F-4D97-AF65-F5344CB8AC3E}">
        <p14:creationId xmlns:p14="http://schemas.microsoft.com/office/powerpoint/2010/main" val="1063986465"/>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google.com/imgres?imgurl=https://upload.wikimedia.org/wikipedia/commons/thumb/6/6b/DOI2DACS.svg/130px-DOI2DACS.svg.png&amp;imgrefurl=https://en.wikipedia.org/wiki/2,5-Dimethoxy-4-iodoamphetamine&amp;h=120&amp;w=130&amp;tbnid=9PM9zwahH5jRBM:&amp;q=DOI+drug&amp;tbnh=120&amp;tbnw=130&amp;usg=AI4_-kQn2sOxT-nxS8mZiftOPcseHfzSyA&amp;vet=1&amp;docid=Tk9oksHK3OQ68M&amp;client=firefox-b-1-ab&amp;sa=X&amp;ved=2ahUKEwjLreLd2YfgAhWLnOAKHemgBYQQ9QEwAHoECAAQB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mushrooms">
            <a:extLst>
              <a:ext uri="{FF2B5EF4-FFF2-40B4-BE49-F238E27FC236}">
                <a16:creationId xmlns:a16="http://schemas.microsoft.com/office/drawing/2014/main" id="{87A74538-FAF6-274E-8A46-434ED22A69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269" b="346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73D0ABD4-5EA9-6248-AA5F-BD5765B77A21}"/>
              </a:ext>
            </a:extLst>
          </p:cNvPr>
          <p:cNvSpPr>
            <a:spLocks noGrp="1"/>
          </p:cNvSpPr>
          <p:nvPr>
            <p:ph type="ctrTitle"/>
          </p:nvPr>
        </p:nvSpPr>
        <p:spPr>
          <a:xfrm>
            <a:off x="8022021" y="3231931"/>
            <a:ext cx="3852041" cy="1834056"/>
          </a:xfrm>
        </p:spPr>
        <p:txBody>
          <a:bodyPr>
            <a:normAutofit/>
          </a:bodyPr>
          <a:lstStyle/>
          <a:p>
            <a:r>
              <a:rPr lang="en-US" sz="4000">
                <a:latin typeface="STHupo" panose="02010800040101010101" pitchFamily="2" charset="-122"/>
                <a:ea typeface="STHupo" panose="02010800040101010101" pitchFamily="2" charset="-122"/>
              </a:rPr>
              <a:t>Therapeutic Effects</a:t>
            </a:r>
            <a:br>
              <a:rPr lang="en-US" sz="4000">
                <a:latin typeface="STHupo" panose="02010800040101010101" pitchFamily="2" charset="-122"/>
                <a:ea typeface="STHupo" panose="02010800040101010101" pitchFamily="2" charset="-122"/>
              </a:rPr>
            </a:br>
            <a:r>
              <a:rPr lang="en-US" sz="4000">
                <a:latin typeface="STHupo" panose="02010800040101010101" pitchFamily="2" charset="-122"/>
                <a:ea typeface="STHupo" panose="02010800040101010101" pitchFamily="2" charset="-122"/>
              </a:rPr>
              <a:t>of Psychedelics</a:t>
            </a:r>
          </a:p>
        </p:txBody>
      </p:sp>
      <p:sp>
        <p:nvSpPr>
          <p:cNvPr id="3" name="Subtitle 2">
            <a:extLst>
              <a:ext uri="{FF2B5EF4-FFF2-40B4-BE49-F238E27FC236}">
                <a16:creationId xmlns:a16="http://schemas.microsoft.com/office/drawing/2014/main" id="{7549FD66-FB7B-1541-8986-039A308B389F}"/>
              </a:ext>
            </a:extLst>
          </p:cNvPr>
          <p:cNvSpPr>
            <a:spLocks noGrp="1"/>
          </p:cNvSpPr>
          <p:nvPr>
            <p:ph type="subTitle" idx="1"/>
          </p:nvPr>
        </p:nvSpPr>
        <p:spPr>
          <a:xfrm>
            <a:off x="7782910" y="5242675"/>
            <a:ext cx="4330262" cy="683284"/>
          </a:xfrm>
        </p:spPr>
        <p:txBody>
          <a:bodyPr>
            <a:normAutofit/>
          </a:bodyPr>
          <a:lstStyle/>
          <a:p>
            <a:r>
              <a:rPr lang="en-US" sz="1600"/>
              <a:t> </a:t>
            </a:r>
          </a:p>
          <a:p>
            <a:r>
              <a:rPr lang="en-US" sz="1600"/>
              <a:t>Kevin Krupp</a:t>
            </a:r>
          </a:p>
        </p:txBody>
      </p:sp>
      <p:cxnSp>
        <p:nvCxnSpPr>
          <p:cNvPr id="73" name="Straight Connector 7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353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F64F6814-96D5-4463-898E-405CC0C40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0E204-E27C-0741-9D6F-AFD6A02F94E1}"/>
              </a:ext>
            </a:extLst>
          </p:cNvPr>
          <p:cNvSpPr>
            <a:spLocks noGrp="1"/>
          </p:cNvSpPr>
          <p:nvPr>
            <p:ph type="title"/>
          </p:nvPr>
        </p:nvSpPr>
        <p:spPr>
          <a:xfrm>
            <a:off x="821516" y="640263"/>
            <a:ext cx="6204984" cy="1344975"/>
          </a:xfrm>
        </p:spPr>
        <p:txBody>
          <a:bodyPr>
            <a:normAutofit/>
          </a:bodyPr>
          <a:lstStyle/>
          <a:p>
            <a:r>
              <a:rPr lang="en-US" sz="4000"/>
              <a:t>Traditional Uses </a:t>
            </a:r>
          </a:p>
        </p:txBody>
      </p:sp>
      <p:sp>
        <p:nvSpPr>
          <p:cNvPr id="3" name="Content Placeholder 2">
            <a:extLst>
              <a:ext uri="{FF2B5EF4-FFF2-40B4-BE49-F238E27FC236}">
                <a16:creationId xmlns:a16="http://schemas.microsoft.com/office/drawing/2014/main" id="{E7C2F04B-C19C-AA4F-A339-F82F54E42E83}"/>
              </a:ext>
            </a:extLst>
          </p:cNvPr>
          <p:cNvSpPr>
            <a:spLocks noGrp="1"/>
          </p:cNvSpPr>
          <p:nvPr>
            <p:ph idx="1"/>
          </p:nvPr>
        </p:nvSpPr>
        <p:spPr>
          <a:xfrm>
            <a:off x="821515" y="2121762"/>
            <a:ext cx="6204984" cy="3626917"/>
          </a:xfrm>
        </p:spPr>
        <p:txBody>
          <a:bodyPr>
            <a:normAutofit/>
          </a:bodyPr>
          <a:lstStyle/>
          <a:p>
            <a:r>
              <a:rPr lang="en-US" sz="2400" u="sng"/>
              <a:t>Amazonian tribes </a:t>
            </a:r>
            <a:r>
              <a:rPr lang="en-US" sz="2400" b="1"/>
              <a:t>– </a:t>
            </a:r>
            <a:r>
              <a:rPr lang="en-US" sz="2400"/>
              <a:t>Ayahuasca</a:t>
            </a:r>
          </a:p>
          <a:p>
            <a:endParaRPr lang="en-US" sz="2400" u="sng"/>
          </a:p>
          <a:p>
            <a:r>
              <a:rPr lang="en-US" sz="2400" u="sng"/>
              <a:t>Native American tribes</a:t>
            </a:r>
            <a:r>
              <a:rPr lang="en-US" sz="2400"/>
              <a:t> – Peyote</a:t>
            </a:r>
          </a:p>
          <a:p>
            <a:endParaRPr lang="en-US" sz="2400" u="sng"/>
          </a:p>
          <a:p>
            <a:r>
              <a:rPr lang="en-US" sz="2400" u="sng"/>
              <a:t>Ancient Greece </a:t>
            </a:r>
            <a:r>
              <a:rPr lang="en-US" sz="2400"/>
              <a:t>– Kykeon</a:t>
            </a:r>
          </a:p>
          <a:p>
            <a:endParaRPr lang="en-US" sz="2400"/>
          </a:p>
          <a:p>
            <a:r>
              <a:rPr lang="en-US" sz="2400" u="sng"/>
              <a:t>Hindusim</a:t>
            </a:r>
            <a:r>
              <a:rPr lang="en-US" sz="2400" b="1"/>
              <a:t> - </a:t>
            </a:r>
            <a:r>
              <a:rPr lang="en-US" sz="2400"/>
              <a:t>Soma </a:t>
            </a:r>
          </a:p>
          <a:p>
            <a:pPr lvl="1"/>
            <a:endParaRPr lang="en-US"/>
          </a:p>
          <a:p>
            <a:pPr lvl="1"/>
            <a:endParaRPr lang="en-US" dirty="0"/>
          </a:p>
        </p:txBody>
      </p:sp>
      <p:pic>
        <p:nvPicPr>
          <p:cNvPr id="4098" name="Picture 2" descr="Image result for peyote">
            <a:extLst>
              <a:ext uri="{FF2B5EF4-FFF2-40B4-BE49-F238E27FC236}">
                <a16:creationId xmlns:a16="http://schemas.microsoft.com/office/drawing/2014/main" id="{DF4D85F0-9E9E-2F47-B1FF-842EAE9DDD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17" r="2605" b="3"/>
          <a:stretch/>
        </p:blipFill>
        <p:spPr bwMode="auto">
          <a:xfrm>
            <a:off x="7829551" y="306909"/>
            <a:ext cx="404240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4/43/Ayahuasca_preparation.JPG/220px-Ayahuasca_preparation.JPG">
            <a:extLst>
              <a:ext uri="{FF2B5EF4-FFF2-40B4-BE49-F238E27FC236}">
                <a16:creationId xmlns:a16="http://schemas.microsoft.com/office/drawing/2014/main" id="{4CB3CAFF-6DBA-B545-8401-FE56B6C747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79" r="5659" b="-2"/>
          <a:stretch/>
        </p:blipFill>
        <p:spPr bwMode="auto">
          <a:xfrm>
            <a:off x="7829551" y="2828925"/>
            <a:ext cx="4042410" cy="3388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521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2095BF-485C-4648-A06F-D0D7E7724FEF}"/>
              </a:ext>
            </a:extLst>
          </p:cNvPr>
          <p:cNvSpPr>
            <a:spLocks noGrp="1"/>
          </p:cNvSpPr>
          <p:nvPr>
            <p:ph type="title"/>
          </p:nvPr>
        </p:nvSpPr>
        <p:spPr>
          <a:xfrm>
            <a:off x="643467" y="640080"/>
            <a:ext cx="3096427" cy="5613236"/>
          </a:xfrm>
        </p:spPr>
        <p:txBody>
          <a:bodyPr anchor="ctr">
            <a:normAutofit/>
          </a:bodyPr>
          <a:lstStyle/>
          <a:p>
            <a:r>
              <a:rPr lang="en-US">
                <a:solidFill>
                  <a:srgbClr val="FFFFFF"/>
                </a:solidFill>
              </a:rPr>
              <a:t>Scientific History of Psychedelics</a:t>
            </a:r>
            <a:endParaRPr lang="en-US" dirty="0">
              <a:solidFill>
                <a:srgbClr val="FFFFFF"/>
              </a:solidFill>
            </a:endParaRPr>
          </a:p>
        </p:txBody>
      </p:sp>
      <p:pic>
        <p:nvPicPr>
          <p:cNvPr id="12290" name="Picture 2" descr="https://www.azquotes.com/picture-quotes/quote-to-fathom-hell-or-soar-angelic-just-take-a-pinch-of-psychedelic-humphry-osmond-58-1-0105.jpg">
            <a:extLst>
              <a:ext uri="{FF2B5EF4-FFF2-40B4-BE49-F238E27FC236}">
                <a16:creationId xmlns:a16="http://schemas.microsoft.com/office/drawing/2014/main" id="{75DCCF87-DD3A-6B44-BF62-46B5F7A17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7806" y="1714054"/>
            <a:ext cx="7288521" cy="342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961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3DCEE-E746-D141-AF9A-49842BA2BD6B}"/>
              </a:ext>
            </a:extLst>
          </p:cNvPr>
          <p:cNvSpPr>
            <a:spLocks noGrp="1"/>
          </p:cNvSpPr>
          <p:nvPr>
            <p:ph type="title"/>
          </p:nvPr>
        </p:nvSpPr>
        <p:spPr>
          <a:xfrm>
            <a:off x="762001" y="803325"/>
            <a:ext cx="5314536" cy="1325563"/>
          </a:xfrm>
        </p:spPr>
        <p:txBody>
          <a:bodyPr>
            <a:normAutofit/>
          </a:bodyPr>
          <a:lstStyle/>
          <a:p>
            <a:r>
              <a:rPr lang="en-US" sz="5400" dirty="0"/>
              <a:t>Arthur </a:t>
            </a:r>
            <a:r>
              <a:rPr lang="en-US" sz="5400" dirty="0" err="1"/>
              <a:t>Heffter</a:t>
            </a:r>
            <a:endParaRPr lang="en-US" sz="5400" dirty="0"/>
          </a:p>
        </p:txBody>
      </p:sp>
      <p:sp>
        <p:nvSpPr>
          <p:cNvPr id="3" name="Content Placeholder 2">
            <a:extLst>
              <a:ext uri="{FF2B5EF4-FFF2-40B4-BE49-F238E27FC236}">
                <a16:creationId xmlns:a16="http://schemas.microsoft.com/office/drawing/2014/main" id="{AD8B91DF-0787-2A44-B6DB-0853C8975B09}"/>
              </a:ext>
            </a:extLst>
          </p:cNvPr>
          <p:cNvSpPr>
            <a:spLocks noGrp="1"/>
          </p:cNvSpPr>
          <p:nvPr>
            <p:ph idx="1"/>
          </p:nvPr>
        </p:nvSpPr>
        <p:spPr>
          <a:xfrm>
            <a:off x="781457" y="3041153"/>
            <a:ext cx="5314543" cy="3375920"/>
          </a:xfrm>
        </p:spPr>
        <p:txBody>
          <a:bodyPr anchor="t">
            <a:normAutofit/>
          </a:bodyPr>
          <a:lstStyle/>
          <a:p>
            <a:r>
              <a:rPr lang="en-US" sz="3200" dirty="0"/>
              <a:t>Isolated mescaline in 1897    	– self tested peyote and mescaline to determine if it was active compound</a:t>
            </a:r>
          </a:p>
          <a:p>
            <a:endParaRPr lang="en-US" sz="3200" dirty="0"/>
          </a:p>
        </p:txBody>
      </p:sp>
      <p:sp>
        <p:nvSpPr>
          <p:cNvPr id="75" name="Freeform: Shape 7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4" name="Picture 6" descr="Image result for arthur heffter">
            <a:extLst>
              <a:ext uri="{FF2B5EF4-FFF2-40B4-BE49-F238E27FC236}">
                <a16:creationId xmlns:a16="http://schemas.microsoft.com/office/drawing/2014/main" id="{8B6D9CFB-8BD9-C34A-809F-ACCCE75C79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8560"/>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78211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Image result for LSD structure">
            <a:extLst>
              <a:ext uri="{FF2B5EF4-FFF2-40B4-BE49-F238E27FC236}">
                <a16:creationId xmlns:a16="http://schemas.microsoft.com/office/drawing/2014/main" id="{73AC7EC6-3303-D644-820F-1475CD1C59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806"/>
          <a:stretch/>
        </p:blipFill>
        <p:spPr bwMode="auto">
          <a:xfrm>
            <a:off x="6838831" y="1263572"/>
            <a:ext cx="5554644" cy="2479506"/>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5122" name="Picture 2" descr="Related image">
            <a:extLst>
              <a:ext uri="{FF2B5EF4-FFF2-40B4-BE49-F238E27FC236}">
                <a16:creationId xmlns:a16="http://schemas.microsoft.com/office/drawing/2014/main" id="{11964779-0EAC-2740-8279-55FE95C41B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5" t="24223" r="1675" b="40067"/>
          <a:stretch/>
        </p:blipFill>
        <p:spPr bwMode="auto">
          <a:xfrm>
            <a:off x="4667091" y="3564610"/>
            <a:ext cx="7400925" cy="3293391"/>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a:noFill/>
          <a:extLst>
            <a:ext uri="{909E8E84-426E-40DD-AFC4-6F175D3DCCD1}">
              <a14:hiddenFill xmlns:a14="http://schemas.microsoft.com/office/drawing/2010/main">
                <a:solidFill>
                  <a:srgbClr val="FFFFFF"/>
                </a:solidFill>
              </a14:hiddenFill>
            </a:ext>
          </a:extLst>
        </p:spPr>
      </p:pic>
      <p:sp>
        <p:nvSpPr>
          <p:cNvPr id="140"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72336C7-B883-3247-88A0-23B970A40A20}"/>
              </a:ext>
            </a:extLst>
          </p:cNvPr>
          <p:cNvSpPr>
            <a:spLocks noGrp="1"/>
          </p:cNvSpPr>
          <p:nvPr>
            <p:ph idx="1"/>
          </p:nvPr>
        </p:nvSpPr>
        <p:spPr>
          <a:xfrm>
            <a:off x="-496391" y="1325563"/>
            <a:ext cx="6259882" cy="5532437"/>
          </a:xfrm>
        </p:spPr>
        <p:txBody>
          <a:bodyPr anchor="t">
            <a:normAutofit/>
          </a:bodyPr>
          <a:lstStyle/>
          <a:p>
            <a:pPr marL="457200" lvl="1" indent="0">
              <a:buNone/>
            </a:pPr>
            <a:r>
              <a:rPr lang="en-US" sz="2800" b="1" dirty="0">
                <a:solidFill>
                  <a:schemeClr val="bg1"/>
                </a:solidFill>
              </a:rPr>
              <a:t>Albert Hoffman (1943)</a:t>
            </a:r>
          </a:p>
          <a:p>
            <a:pPr lvl="2"/>
            <a:r>
              <a:rPr lang="en-US" sz="2800" dirty="0"/>
              <a:t>Discovered LSD accidently </a:t>
            </a:r>
          </a:p>
          <a:p>
            <a:pPr lvl="2"/>
            <a:r>
              <a:rPr lang="en-US" sz="2800" dirty="0"/>
              <a:t>Bicycle Day</a:t>
            </a:r>
          </a:p>
          <a:p>
            <a:pPr lvl="2"/>
            <a:r>
              <a:rPr lang="en-US" sz="2800" dirty="0"/>
              <a:t>Found Psilocybin was psychoactive compound</a:t>
            </a:r>
          </a:p>
          <a:p>
            <a:pPr lvl="2"/>
            <a:r>
              <a:rPr lang="en-US" sz="2800" dirty="0"/>
              <a:t>Onset duration</a:t>
            </a:r>
          </a:p>
          <a:p>
            <a:pPr lvl="2"/>
            <a:r>
              <a:rPr lang="en-US" sz="2800" dirty="0"/>
              <a:t>5-HT found in brain in </a:t>
            </a:r>
            <a:r>
              <a:rPr lang="en-US" sz="2800" b="1" u="sng" dirty="0"/>
              <a:t>1953</a:t>
            </a:r>
          </a:p>
          <a:p>
            <a:pPr lvl="3"/>
            <a:r>
              <a:rPr lang="en-US" sz="2600" dirty="0"/>
              <a:t>Structural similarities lead to hypothesis that LSD may be interfering with 5-HT </a:t>
            </a:r>
          </a:p>
          <a:p>
            <a:pPr lvl="3"/>
            <a:r>
              <a:rPr lang="en-US" sz="2600" dirty="0"/>
              <a:t>Brain chemistry effects behavior</a:t>
            </a:r>
          </a:p>
          <a:p>
            <a:pPr lvl="2"/>
            <a:r>
              <a:rPr lang="en-US" sz="2800" dirty="0"/>
              <a:t>Initially model for mental illness</a:t>
            </a:r>
          </a:p>
          <a:p>
            <a:pPr marL="1371600" lvl="3" indent="0">
              <a:buNone/>
            </a:pPr>
            <a:endParaRPr lang="en-US" sz="2600" dirty="0"/>
          </a:p>
          <a:p>
            <a:pPr lvl="2"/>
            <a:endParaRPr lang="en-US" sz="2800" dirty="0"/>
          </a:p>
          <a:p>
            <a:pPr marL="914400" lvl="2" indent="0">
              <a:buNone/>
            </a:pPr>
            <a:endParaRPr lang="en-US" sz="2800" dirty="0"/>
          </a:p>
        </p:txBody>
      </p:sp>
      <p:sp>
        <p:nvSpPr>
          <p:cNvPr id="4" name="Title 1">
            <a:extLst>
              <a:ext uri="{FF2B5EF4-FFF2-40B4-BE49-F238E27FC236}">
                <a16:creationId xmlns:a16="http://schemas.microsoft.com/office/drawing/2014/main" id="{6CC3C244-1342-E542-81D4-A117CDB6CB6E}"/>
              </a:ext>
            </a:extLst>
          </p:cNvPr>
          <p:cNvSpPr txBox="1">
            <a:spLocks/>
          </p:cNvSpPr>
          <p:nvPr/>
        </p:nvSpPr>
        <p:spPr>
          <a:xfrm>
            <a:off x="0" y="-20421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u="sng" dirty="0"/>
          </a:p>
        </p:txBody>
      </p:sp>
    </p:spTree>
    <p:extLst>
      <p:ext uri="{BB962C8B-B14F-4D97-AF65-F5344CB8AC3E}">
        <p14:creationId xmlns:p14="http://schemas.microsoft.com/office/powerpoint/2010/main" val="323283431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6146" name="Picture 2" descr="Image result for humphry osmond">
            <a:extLst>
              <a:ext uri="{FF2B5EF4-FFF2-40B4-BE49-F238E27FC236}">
                <a16:creationId xmlns:a16="http://schemas.microsoft.com/office/drawing/2014/main" id="{6620FC4D-AF51-1141-8FC6-A098083A0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651" y="1450448"/>
            <a:ext cx="3184986" cy="394851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FADF81A-A971-DE49-B713-1066E5114153}"/>
              </a:ext>
            </a:extLst>
          </p:cNvPr>
          <p:cNvSpPr txBox="1">
            <a:spLocks/>
          </p:cNvSpPr>
          <p:nvPr/>
        </p:nvSpPr>
        <p:spPr>
          <a:xfrm>
            <a:off x="5474597" y="1768475"/>
            <a:ext cx="7125525" cy="44084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t>Humphry Osmond </a:t>
            </a:r>
            <a:r>
              <a:rPr lang="en-US" sz="2600" dirty="0"/>
              <a:t>– British psychiatrist in 1950’s</a:t>
            </a:r>
          </a:p>
          <a:p>
            <a:pPr lvl="1"/>
            <a:r>
              <a:rPr lang="en-US" dirty="0"/>
              <a:t>Coined term “psychedelics”</a:t>
            </a:r>
          </a:p>
          <a:p>
            <a:pPr lvl="1"/>
            <a:r>
              <a:rPr lang="en-US" dirty="0"/>
              <a:t>”Mind Manifesting”</a:t>
            </a:r>
          </a:p>
          <a:p>
            <a:pPr lvl="2"/>
            <a:r>
              <a:rPr lang="en-US" sz="2400" i="1" dirty="0"/>
              <a:t>Psyche </a:t>
            </a:r>
            <a:r>
              <a:rPr lang="en-US" sz="2400" dirty="0"/>
              <a:t>– ”mind”</a:t>
            </a:r>
          </a:p>
          <a:p>
            <a:pPr lvl="2"/>
            <a:r>
              <a:rPr lang="en-US" sz="2400" i="1" dirty="0"/>
              <a:t>Delos – </a:t>
            </a:r>
            <a:r>
              <a:rPr lang="en-US" sz="2400" dirty="0"/>
              <a:t>“manifest” </a:t>
            </a:r>
          </a:p>
          <a:p>
            <a:pPr lvl="2"/>
            <a:endParaRPr lang="en-US" sz="2400" dirty="0"/>
          </a:p>
          <a:p>
            <a:pPr lvl="1"/>
            <a:r>
              <a:rPr lang="en-US" dirty="0"/>
              <a:t>Early work focused on treating alcoholism using LSD </a:t>
            </a:r>
          </a:p>
          <a:p>
            <a:pPr lvl="2"/>
            <a:r>
              <a:rPr lang="en-US" sz="2400" dirty="0"/>
              <a:t>Delirium tremens </a:t>
            </a:r>
          </a:p>
          <a:p>
            <a:pPr lvl="2"/>
            <a:r>
              <a:rPr lang="en-US" sz="2400" dirty="0"/>
              <a:t>50% success</a:t>
            </a:r>
          </a:p>
          <a:p>
            <a:pPr lvl="2"/>
            <a:r>
              <a:rPr lang="en-US" sz="2400" dirty="0"/>
              <a:t>Bill Wilson one of his patients</a:t>
            </a:r>
          </a:p>
          <a:p>
            <a:pPr lvl="3"/>
            <a:r>
              <a:rPr lang="en-US" sz="2400" dirty="0"/>
              <a:t>Founder of Alcoholics Anonymous </a:t>
            </a:r>
          </a:p>
          <a:p>
            <a:pPr lvl="3"/>
            <a:endParaRPr lang="en-US" sz="2400" dirty="0"/>
          </a:p>
          <a:p>
            <a:pPr lvl="2"/>
            <a:endParaRPr lang="en-US" sz="2400" i="1" dirty="0"/>
          </a:p>
          <a:p>
            <a:pPr marL="914400" lvl="2"/>
            <a:endParaRPr lang="en-US" sz="2400" i="1" dirty="0"/>
          </a:p>
        </p:txBody>
      </p:sp>
    </p:spTree>
    <p:extLst>
      <p:ext uri="{BB962C8B-B14F-4D97-AF65-F5344CB8AC3E}">
        <p14:creationId xmlns:p14="http://schemas.microsoft.com/office/powerpoint/2010/main" val="2141121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6E931E-DF15-0241-9D5E-6329DF82CCAA}"/>
              </a:ext>
            </a:extLst>
          </p:cNvPr>
          <p:cNvSpPr txBox="1"/>
          <p:nvPr/>
        </p:nvSpPr>
        <p:spPr>
          <a:xfrm>
            <a:off x="282592" y="3583314"/>
            <a:ext cx="3450335" cy="131764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kern="1200" dirty="0">
                <a:solidFill>
                  <a:schemeClr val="tx1"/>
                </a:solidFill>
                <a:latin typeface="+mj-lt"/>
                <a:ea typeface="+mj-ea"/>
                <a:cs typeface="+mj-cs"/>
              </a:rPr>
              <a:t>Darrell  Lemaire</a:t>
            </a:r>
          </a:p>
        </p:txBody>
      </p:sp>
      <p:pic>
        <p:nvPicPr>
          <p:cNvPr id="7170" name="Picture 2" descr="Darrell Lemaire">
            <a:extLst>
              <a:ext uri="{FF2B5EF4-FFF2-40B4-BE49-F238E27FC236}">
                <a16:creationId xmlns:a16="http://schemas.microsoft.com/office/drawing/2014/main" id="{BF85BCDD-40EE-4041-9B78-3B54329370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8299"/>
          <a:stretch/>
        </p:blipFill>
        <p:spPr bwMode="auto">
          <a:xfrm>
            <a:off x="20" y="10"/>
            <a:ext cx="4059916" cy="424280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david nichols">
            <a:extLst>
              <a:ext uri="{FF2B5EF4-FFF2-40B4-BE49-F238E27FC236}">
                <a16:creationId xmlns:a16="http://schemas.microsoft.com/office/drawing/2014/main" id="{7C368B24-E00D-4147-82B5-9FB6108092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9483" b="-1"/>
          <a:stretch/>
        </p:blipFill>
        <p:spPr bwMode="auto">
          <a:xfrm>
            <a:off x="4090482" y="-1"/>
            <a:ext cx="4062918" cy="424281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sasha shulgin">
            <a:extLst>
              <a:ext uri="{FF2B5EF4-FFF2-40B4-BE49-F238E27FC236}">
                <a16:creationId xmlns:a16="http://schemas.microsoft.com/office/drawing/2014/main" id="{B38C39C3-EFD9-E944-9B72-6A0BC1BEA8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437" r="2691" b="2"/>
          <a:stretch/>
        </p:blipFill>
        <p:spPr bwMode="auto">
          <a:xfrm>
            <a:off x="8132064" y="10"/>
            <a:ext cx="4059936" cy="4242806"/>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627B73E-D784-4780-AA33-DCDFE7DA16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919"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5838"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9C4C63E-7A8A-D846-9625-8905861C6CDB}"/>
              </a:ext>
            </a:extLst>
          </p:cNvPr>
          <p:cNvSpPr txBox="1"/>
          <p:nvPr/>
        </p:nvSpPr>
        <p:spPr>
          <a:xfrm>
            <a:off x="8765983" y="3583314"/>
            <a:ext cx="3450335" cy="131764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dirty="0">
                <a:latin typeface="+mj-lt"/>
                <a:ea typeface="+mj-ea"/>
                <a:cs typeface="+mj-cs"/>
              </a:rPr>
              <a:t>Sasha Shulgin</a:t>
            </a:r>
            <a:endParaRPr lang="en-US" sz="4000" b="1" kern="1200" dirty="0">
              <a:solidFill>
                <a:schemeClr val="tx1"/>
              </a:solidFill>
              <a:latin typeface="+mj-lt"/>
              <a:ea typeface="+mj-ea"/>
              <a:cs typeface="+mj-cs"/>
            </a:endParaRPr>
          </a:p>
        </p:txBody>
      </p:sp>
      <p:sp>
        <p:nvSpPr>
          <p:cNvPr id="14" name="TextBox 13">
            <a:extLst>
              <a:ext uri="{FF2B5EF4-FFF2-40B4-BE49-F238E27FC236}">
                <a16:creationId xmlns:a16="http://schemas.microsoft.com/office/drawing/2014/main" id="{C5F29B8B-1552-F14E-A63A-0048BDCA6E1C}"/>
              </a:ext>
            </a:extLst>
          </p:cNvPr>
          <p:cNvSpPr txBox="1"/>
          <p:nvPr/>
        </p:nvSpPr>
        <p:spPr>
          <a:xfrm>
            <a:off x="4666456" y="3583314"/>
            <a:ext cx="3450335" cy="131764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kern="1200" dirty="0">
                <a:solidFill>
                  <a:schemeClr val="tx1"/>
                </a:solidFill>
                <a:latin typeface="+mj-lt"/>
                <a:ea typeface="+mj-ea"/>
                <a:cs typeface="+mj-cs"/>
              </a:rPr>
              <a:t>David Nichols</a:t>
            </a:r>
          </a:p>
        </p:txBody>
      </p:sp>
      <p:sp>
        <p:nvSpPr>
          <p:cNvPr id="5" name="TextBox 4">
            <a:extLst>
              <a:ext uri="{FF2B5EF4-FFF2-40B4-BE49-F238E27FC236}">
                <a16:creationId xmlns:a16="http://schemas.microsoft.com/office/drawing/2014/main" id="{47874DEE-5436-B54A-8934-8BD2572CEC45}"/>
              </a:ext>
            </a:extLst>
          </p:cNvPr>
          <p:cNvSpPr txBox="1"/>
          <p:nvPr/>
        </p:nvSpPr>
        <p:spPr>
          <a:xfrm>
            <a:off x="2542750" y="5903893"/>
            <a:ext cx="7106497" cy="954107"/>
          </a:xfrm>
          <a:prstGeom prst="rect">
            <a:avLst/>
          </a:prstGeom>
          <a:noFill/>
        </p:spPr>
        <p:txBody>
          <a:bodyPr wrap="none" rtlCol="0">
            <a:spAutoFit/>
          </a:bodyPr>
          <a:lstStyle/>
          <a:p>
            <a:pPr algn="ctr"/>
            <a:r>
              <a:rPr lang="en-US" sz="2800" dirty="0"/>
              <a:t>Synthesized MDMA around the same time </a:t>
            </a:r>
          </a:p>
          <a:p>
            <a:pPr algn="ctr"/>
            <a:r>
              <a:rPr lang="en-US" sz="2800" dirty="0"/>
              <a:t>suspecting it may have therapeutic value ~1976</a:t>
            </a:r>
          </a:p>
        </p:txBody>
      </p:sp>
      <p:sp>
        <p:nvSpPr>
          <p:cNvPr id="6" name="TextBox 5">
            <a:extLst>
              <a:ext uri="{FF2B5EF4-FFF2-40B4-BE49-F238E27FC236}">
                <a16:creationId xmlns:a16="http://schemas.microsoft.com/office/drawing/2014/main" id="{03C60C86-2D84-5845-80C4-9E773F0B7923}"/>
              </a:ext>
            </a:extLst>
          </p:cNvPr>
          <p:cNvSpPr txBox="1"/>
          <p:nvPr/>
        </p:nvSpPr>
        <p:spPr>
          <a:xfrm>
            <a:off x="8612170" y="4716630"/>
            <a:ext cx="3302251" cy="461665"/>
          </a:xfrm>
          <a:prstGeom prst="rect">
            <a:avLst/>
          </a:prstGeom>
          <a:noFill/>
        </p:spPr>
        <p:txBody>
          <a:bodyPr wrap="none" rtlCol="0">
            <a:spAutoFit/>
          </a:bodyPr>
          <a:lstStyle/>
          <a:p>
            <a:r>
              <a:rPr lang="en-US" sz="2400" dirty="0"/>
              <a:t>(Synthesized DOI as well)</a:t>
            </a:r>
          </a:p>
        </p:txBody>
      </p:sp>
    </p:spTree>
    <p:extLst>
      <p:ext uri="{BB962C8B-B14F-4D97-AF65-F5344CB8AC3E}">
        <p14:creationId xmlns:p14="http://schemas.microsoft.com/office/powerpoint/2010/main" val="101024954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599C0E-11A3-B348-8A93-A839AE4471A2}"/>
              </a:ext>
            </a:extLst>
          </p:cNvPr>
          <p:cNvSpPr>
            <a:spLocks noGrp="1"/>
          </p:cNvSpPr>
          <p:nvPr>
            <p:ph idx="1"/>
          </p:nvPr>
        </p:nvSpPr>
        <p:spPr>
          <a:xfrm>
            <a:off x="-438150" y="1569862"/>
            <a:ext cx="5301150" cy="4869037"/>
          </a:xfrm>
        </p:spPr>
        <p:txBody>
          <a:bodyPr vert="horz" lIns="91440" tIns="45720" rIns="91440" bIns="45720" rtlCol="0">
            <a:normAutofit fontScale="70000" lnSpcReduction="20000"/>
          </a:bodyPr>
          <a:lstStyle/>
          <a:p>
            <a:pPr marL="457200" lvl="1"/>
            <a:endParaRPr lang="en-US" sz="2000" dirty="0">
              <a:solidFill>
                <a:schemeClr val="bg1"/>
              </a:solidFill>
            </a:endParaRPr>
          </a:p>
          <a:p>
            <a:pPr lvl="1"/>
            <a:r>
              <a:rPr lang="en-US" sz="2600" dirty="0">
                <a:solidFill>
                  <a:schemeClr val="bg1"/>
                </a:solidFill>
              </a:rPr>
              <a:t>Lysergic Acid Diethylamide (LSD)</a:t>
            </a:r>
          </a:p>
          <a:p>
            <a:pPr lvl="2">
              <a:buFontTx/>
              <a:buChar char="-"/>
            </a:pPr>
            <a:r>
              <a:rPr lang="en-US" sz="2200" dirty="0">
                <a:solidFill>
                  <a:schemeClr val="bg1"/>
                </a:solidFill>
              </a:rPr>
              <a:t>K</a:t>
            </a:r>
            <a:r>
              <a:rPr lang="en-US" sz="2200" baseline="-25000" dirty="0">
                <a:solidFill>
                  <a:schemeClr val="bg1"/>
                </a:solidFill>
              </a:rPr>
              <a:t>i</a:t>
            </a:r>
            <a:r>
              <a:rPr lang="en-US" sz="2200" dirty="0">
                <a:solidFill>
                  <a:schemeClr val="bg1"/>
                </a:solidFill>
              </a:rPr>
              <a:t> 5-HT</a:t>
            </a:r>
            <a:r>
              <a:rPr lang="en-US" sz="2200" baseline="-25000" dirty="0">
                <a:solidFill>
                  <a:schemeClr val="bg1"/>
                </a:solidFill>
              </a:rPr>
              <a:t>2A</a:t>
            </a:r>
            <a:r>
              <a:rPr lang="en-US" sz="2200" dirty="0">
                <a:solidFill>
                  <a:schemeClr val="bg1"/>
                </a:solidFill>
              </a:rPr>
              <a:t> (nM) = 2.4</a:t>
            </a:r>
          </a:p>
          <a:p>
            <a:pPr lvl="2">
              <a:buFontTx/>
              <a:buChar char="-"/>
            </a:pPr>
            <a:r>
              <a:rPr lang="en-US" sz="2200" dirty="0">
                <a:solidFill>
                  <a:schemeClr val="bg1"/>
                </a:solidFill>
              </a:rPr>
              <a:t>Human dose = .06 - .20 mg</a:t>
            </a:r>
          </a:p>
          <a:p>
            <a:pPr lvl="1"/>
            <a:endParaRPr lang="en-US" sz="2600" dirty="0">
              <a:solidFill>
                <a:schemeClr val="bg1"/>
              </a:solidFill>
              <a:sym typeface="Wingdings" pitchFamily="2" charset="2"/>
            </a:endParaRPr>
          </a:p>
          <a:p>
            <a:pPr lvl="1"/>
            <a:r>
              <a:rPr lang="en-US" sz="2600" dirty="0">
                <a:solidFill>
                  <a:schemeClr val="bg1"/>
                </a:solidFill>
                <a:sym typeface="Wingdings" pitchFamily="2" charset="2"/>
              </a:rPr>
              <a:t>N,N-Dimethyltryptamine (DMT)</a:t>
            </a:r>
          </a:p>
          <a:p>
            <a:pPr marL="914400" lvl="2" indent="0">
              <a:buNone/>
            </a:pPr>
            <a:r>
              <a:rPr lang="en-US" sz="2200" dirty="0">
                <a:solidFill>
                  <a:schemeClr val="bg1"/>
                </a:solidFill>
                <a:sym typeface="Wingdings" pitchFamily="2" charset="2"/>
              </a:rPr>
              <a:t>-</a:t>
            </a:r>
            <a:r>
              <a:rPr lang="en-US" sz="2200" dirty="0">
                <a:solidFill>
                  <a:schemeClr val="bg1"/>
                </a:solidFill>
              </a:rPr>
              <a:t>K</a:t>
            </a:r>
            <a:r>
              <a:rPr lang="en-US" sz="2200" baseline="-25000" dirty="0">
                <a:solidFill>
                  <a:schemeClr val="bg1"/>
                </a:solidFill>
              </a:rPr>
              <a:t>i</a:t>
            </a:r>
            <a:r>
              <a:rPr lang="en-US" sz="2200" dirty="0">
                <a:solidFill>
                  <a:schemeClr val="bg1"/>
                </a:solidFill>
              </a:rPr>
              <a:t> 5-HT</a:t>
            </a:r>
            <a:r>
              <a:rPr lang="en-US" sz="2200" baseline="-25000" dirty="0">
                <a:solidFill>
                  <a:schemeClr val="bg1"/>
                </a:solidFill>
              </a:rPr>
              <a:t>2A</a:t>
            </a:r>
            <a:r>
              <a:rPr lang="en-US" sz="2200" dirty="0">
                <a:solidFill>
                  <a:schemeClr val="bg1"/>
                </a:solidFill>
              </a:rPr>
              <a:t> (nM) = 237 </a:t>
            </a:r>
          </a:p>
          <a:p>
            <a:pPr marL="914400" lvl="2" indent="0">
              <a:buNone/>
            </a:pPr>
            <a:endParaRPr lang="en-US" sz="2200" dirty="0">
              <a:solidFill>
                <a:schemeClr val="bg1"/>
              </a:solidFill>
              <a:sym typeface="Wingdings" pitchFamily="2" charset="2"/>
            </a:endParaRPr>
          </a:p>
          <a:p>
            <a:pPr lvl="1"/>
            <a:endParaRPr lang="en-US" sz="2600" dirty="0">
              <a:solidFill>
                <a:schemeClr val="bg1"/>
              </a:solidFill>
            </a:endParaRPr>
          </a:p>
          <a:p>
            <a:pPr lvl="1"/>
            <a:r>
              <a:rPr lang="en-US" sz="2600" dirty="0">
                <a:solidFill>
                  <a:schemeClr val="bg1"/>
                </a:solidFill>
              </a:rPr>
              <a:t>Psilocybin </a:t>
            </a:r>
            <a:r>
              <a:rPr lang="en-US" sz="2600" dirty="0">
                <a:solidFill>
                  <a:schemeClr val="bg1"/>
                </a:solidFill>
                <a:sym typeface="Wingdings" pitchFamily="2" charset="2"/>
              </a:rPr>
              <a:t> Psilocin</a:t>
            </a:r>
          </a:p>
          <a:p>
            <a:pPr lvl="2">
              <a:buFontTx/>
              <a:buChar char="-"/>
            </a:pPr>
            <a:r>
              <a:rPr lang="en-US" sz="2200" dirty="0">
                <a:solidFill>
                  <a:schemeClr val="bg1"/>
                </a:solidFill>
              </a:rPr>
              <a:t>K</a:t>
            </a:r>
            <a:r>
              <a:rPr lang="en-US" sz="2200" baseline="-25000" dirty="0">
                <a:solidFill>
                  <a:schemeClr val="bg1"/>
                </a:solidFill>
              </a:rPr>
              <a:t>i</a:t>
            </a:r>
            <a:r>
              <a:rPr lang="en-US" sz="2200" dirty="0">
                <a:solidFill>
                  <a:schemeClr val="bg1"/>
                </a:solidFill>
              </a:rPr>
              <a:t> 5-HT</a:t>
            </a:r>
            <a:r>
              <a:rPr lang="en-US" sz="2200" baseline="-25000" dirty="0">
                <a:solidFill>
                  <a:schemeClr val="bg1"/>
                </a:solidFill>
              </a:rPr>
              <a:t>2A</a:t>
            </a:r>
            <a:r>
              <a:rPr lang="en-US" sz="2200" dirty="0">
                <a:solidFill>
                  <a:schemeClr val="bg1"/>
                </a:solidFill>
              </a:rPr>
              <a:t> (nM) = 15- 25</a:t>
            </a:r>
          </a:p>
          <a:p>
            <a:pPr lvl="2">
              <a:buFontTx/>
              <a:buChar char="-"/>
            </a:pPr>
            <a:r>
              <a:rPr lang="en-US" sz="2200" dirty="0">
                <a:solidFill>
                  <a:schemeClr val="bg1"/>
                </a:solidFill>
              </a:rPr>
              <a:t>Human dose = 10 – 15 mg</a:t>
            </a:r>
          </a:p>
          <a:p>
            <a:pPr marL="457200" lvl="1" indent="0">
              <a:buNone/>
            </a:pPr>
            <a:endParaRPr lang="en-US" sz="2600" dirty="0">
              <a:solidFill>
                <a:schemeClr val="bg1"/>
              </a:solidFill>
              <a:sym typeface="Wingdings" pitchFamily="2" charset="2"/>
            </a:endParaRPr>
          </a:p>
          <a:p>
            <a:pPr lvl="1"/>
            <a:r>
              <a:rPr lang="en-US" sz="2600" dirty="0">
                <a:solidFill>
                  <a:schemeClr val="bg1"/>
                </a:solidFill>
              </a:rPr>
              <a:t>Mescaline</a:t>
            </a:r>
          </a:p>
          <a:p>
            <a:pPr lvl="2">
              <a:buFontTx/>
              <a:buChar char="-"/>
            </a:pPr>
            <a:r>
              <a:rPr lang="en-US" sz="2200" dirty="0">
                <a:solidFill>
                  <a:schemeClr val="bg1"/>
                </a:solidFill>
              </a:rPr>
              <a:t>K</a:t>
            </a:r>
            <a:r>
              <a:rPr lang="en-US" sz="2200" baseline="-25000" dirty="0">
                <a:solidFill>
                  <a:schemeClr val="bg1"/>
                </a:solidFill>
              </a:rPr>
              <a:t>i</a:t>
            </a:r>
            <a:r>
              <a:rPr lang="en-US" sz="2200" dirty="0">
                <a:solidFill>
                  <a:schemeClr val="bg1"/>
                </a:solidFill>
              </a:rPr>
              <a:t> 5-HT</a:t>
            </a:r>
            <a:r>
              <a:rPr lang="en-US" sz="2200" baseline="-25000" dirty="0">
                <a:solidFill>
                  <a:schemeClr val="bg1"/>
                </a:solidFill>
              </a:rPr>
              <a:t>2A</a:t>
            </a:r>
            <a:r>
              <a:rPr lang="en-US" sz="2200" dirty="0">
                <a:solidFill>
                  <a:schemeClr val="bg1"/>
                </a:solidFill>
              </a:rPr>
              <a:t> (nM) = 550</a:t>
            </a:r>
          </a:p>
          <a:p>
            <a:pPr lvl="2">
              <a:buFontTx/>
              <a:buChar char="-"/>
            </a:pPr>
            <a:r>
              <a:rPr lang="en-US" sz="2200" dirty="0">
                <a:solidFill>
                  <a:schemeClr val="bg1"/>
                </a:solidFill>
              </a:rPr>
              <a:t>Human dose = 200 – 400 mg</a:t>
            </a:r>
          </a:p>
          <a:p>
            <a:pPr marL="457200" lvl="1" indent="0">
              <a:buNone/>
            </a:pPr>
            <a:endParaRPr lang="en-US" sz="2600" i="1" dirty="0">
              <a:solidFill>
                <a:schemeClr val="bg1"/>
              </a:solidFill>
            </a:endParaRPr>
          </a:p>
          <a:p>
            <a:pPr lvl="1"/>
            <a:r>
              <a:rPr lang="en-US" sz="2600" dirty="0">
                <a:solidFill>
                  <a:schemeClr val="bg1"/>
                </a:solidFill>
              </a:rPr>
              <a:t>DOI</a:t>
            </a:r>
          </a:p>
          <a:p>
            <a:pPr lvl="2">
              <a:buFontTx/>
              <a:buChar char="-"/>
            </a:pPr>
            <a:r>
              <a:rPr lang="en-US" sz="2200" dirty="0">
                <a:solidFill>
                  <a:schemeClr val="bg1"/>
                </a:solidFill>
              </a:rPr>
              <a:t>K</a:t>
            </a:r>
            <a:r>
              <a:rPr lang="en-US" sz="2200" baseline="-25000" dirty="0">
                <a:solidFill>
                  <a:schemeClr val="bg1"/>
                </a:solidFill>
              </a:rPr>
              <a:t>i</a:t>
            </a:r>
            <a:r>
              <a:rPr lang="en-US" sz="2200" dirty="0">
                <a:solidFill>
                  <a:schemeClr val="bg1"/>
                </a:solidFill>
              </a:rPr>
              <a:t> 5-HT</a:t>
            </a:r>
            <a:r>
              <a:rPr lang="en-US" sz="2200" baseline="-25000" dirty="0">
                <a:solidFill>
                  <a:schemeClr val="bg1"/>
                </a:solidFill>
              </a:rPr>
              <a:t>2A</a:t>
            </a:r>
            <a:r>
              <a:rPr lang="en-US" sz="2200" dirty="0">
                <a:solidFill>
                  <a:schemeClr val="bg1"/>
                </a:solidFill>
              </a:rPr>
              <a:t> (nM) = 0.7</a:t>
            </a:r>
          </a:p>
          <a:p>
            <a:pPr lvl="2">
              <a:buFontTx/>
              <a:buChar char="-"/>
            </a:pPr>
            <a:r>
              <a:rPr lang="en-US" sz="2200" dirty="0">
                <a:solidFill>
                  <a:schemeClr val="bg1"/>
                </a:solidFill>
              </a:rPr>
              <a:t>Human dose = 1.5 – 3.0 mg</a:t>
            </a:r>
          </a:p>
          <a:p>
            <a:pPr marL="914400" lvl="2" indent="0">
              <a:buNone/>
            </a:pPr>
            <a:endParaRPr lang="en-US" sz="2200" dirty="0">
              <a:solidFill>
                <a:schemeClr val="bg1"/>
              </a:solidFill>
            </a:endParaRPr>
          </a:p>
          <a:p>
            <a:pPr lvl="1"/>
            <a:endParaRPr lang="en-US" sz="2600" dirty="0">
              <a:solidFill>
                <a:schemeClr val="bg1"/>
              </a:solidFill>
            </a:endParaRPr>
          </a:p>
          <a:p>
            <a:pPr lvl="3"/>
            <a:endParaRPr lang="en-US" sz="2000" i="1" dirty="0">
              <a:solidFill>
                <a:schemeClr val="bg1"/>
              </a:solidFill>
            </a:endParaRPr>
          </a:p>
          <a:p>
            <a:pPr lvl="1"/>
            <a:endParaRPr lang="en-US" sz="2000" i="1" dirty="0">
              <a:solidFill>
                <a:schemeClr val="bg1"/>
              </a:solidFill>
            </a:endParaRPr>
          </a:p>
          <a:p>
            <a:pPr marL="914400" lvl="2"/>
            <a:endParaRPr lang="en-US" dirty="0">
              <a:solidFill>
                <a:schemeClr val="bg1"/>
              </a:solidFill>
              <a:sym typeface="Wingdings" pitchFamily="2" charset="2"/>
            </a:endParaRPr>
          </a:p>
          <a:p>
            <a:pPr lvl="1"/>
            <a:endParaRPr lang="en-US" sz="2000" dirty="0">
              <a:solidFill>
                <a:schemeClr val="bg1"/>
              </a:solidFill>
              <a:sym typeface="Wingdings" pitchFamily="2" charset="2"/>
            </a:endParaRPr>
          </a:p>
          <a:p>
            <a:pPr lvl="1"/>
            <a:endParaRPr lang="en-US" sz="2000" dirty="0">
              <a:solidFill>
                <a:schemeClr val="bg1"/>
              </a:solidFill>
              <a:sym typeface="Wingdings" pitchFamily="2" charset="2"/>
            </a:endParaRPr>
          </a:p>
          <a:p>
            <a:pPr lvl="1"/>
            <a:endParaRPr lang="en-US" sz="2000" dirty="0">
              <a:solidFill>
                <a:schemeClr val="bg1"/>
              </a:solidFill>
              <a:sym typeface="Wingdings" pitchFamily="2" charset="2"/>
            </a:endParaRPr>
          </a:p>
          <a:p>
            <a:pPr lvl="1"/>
            <a:endParaRPr lang="en-US" sz="2000" dirty="0">
              <a:solidFill>
                <a:schemeClr val="bg1"/>
              </a:solidFill>
              <a:sym typeface="Wingdings" pitchFamily="2" charset="2"/>
            </a:endParaRPr>
          </a:p>
          <a:p>
            <a:pPr marL="457200" lvl="1"/>
            <a:endParaRPr lang="en-US" sz="2000" dirty="0">
              <a:solidFill>
                <a:schemeClr val="bg1"/>
              </a:solidFill>
            </a:endParaRPr>
          </a:p>
        </p:txBody>
      </p:sp>
      <p:pic>
        <p:nvPicPr>
          <p:cNvPr id="9235" name="Picture 19" descr="page2image8089472">
            <a:extLst>
              <a:ext uri="{FF2B5EF4-FFF2-40B4-BE49-F238E27FC236}">
                <a16:creationId xmlns:a16="http://schemas.microsoft.com/office/drawing/2014/main" id="{04B48C3B-C330-5C40-9F28-0426966102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781" r="63730" b="4369"/>
          <a:stretch/>
        </p:blipFill>
        <p:spPr bwMode="auto">
          <a:xfrm>
            <a:off x="5074083" y="1204132"/>
            <a:ext cx="6684000" cy="548241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340CB07D-E884-0149-94FF-D8CCB370B968}"/>
              </a:ext>
            </a:extLst>
          </p:cNvPr>
          <p:cNvSpPr txBox="1"/>
          <p:nvPr/>
        </p:nvSpPr>
        <p:spPr>
          <a:xfrm>
            <a:off x="-951654" y="150124"/>
            <a:ext cx="5301150" cy="1446550"/>
          </a:xfrm>
          <a:prstGeom prst="rect">
            <a:avLst/>
          </a:prstGeom>
          <a:noFill/>
        </p:spPr>
        <p:txBody>
          <a:bodyPr wrap="square" rtlCol="0">
            <a:spAutoFit/>
          </a:bodyPr>
          <a:lstStyle/>
          <a:p>
            <a:pPr algn="ctr"/>
            <a:r>
              <a:rPr lang="en-US" sz="4400" u="sng" dirty="0">
                <a:solidFill>
                  <a:srgbClr val="FF0000"/>
                </a:solidFill>
                <a:latin typeface="STHupo" panose="02010800040101010101" pitchFamily="2" charset="-122"/>
                <a:ea typeface="STHupo" panose="02010800040101010101" pitchFamily="2" charset="-122"/>
              </a:rPr>
              <a:t>Serotonergic</a:t>
            </a:r>
          </a:p>
          <a:p>
            <a:pPr algn="ctr"/>
            <a:r>
              <a:rPr lang="en-US" sz="4400" u="sng" dirty="0">
                <a:solidFill>
                  <a:srgbClr val="FF0000"/>
                </a:solidFill>
                <a:latin typeface="STHupo" panose="02010800040101010101" pitchFamily="2" charset="-122"/>
                <a:ea typeface="STHupo" panose="02010800040101010101" pitchFamily="2" charset="-122"/>
              </a:rPr>
              <a:t>Psychedelics</a:t>
            </a:r>
            <a:endParaRPr lang="en-US" sz="4400" dirty="0"/>
          </a:p>
        </p:txBody>
      </p:sp>
      <p:sp>
        <p:nvSpPr>
          <p:cNvPr id="15" name="TextBox 14">
            <a:extLst>
              <a:ext uri="{FF2B5EF4-FFF2-40B4-BE49-F238E27FC236}">
                <a16:creationId xmlns:a16="http://schemas.microsoft.com/office/drawing/2014/main" id="{FF771FD8-0B1A-4643-9E9B-6008C616E67F}"/>
              </a:ext>
            </a:extLst>
          </p:cNvPr>
          <p:cNvSpPr txBox="1"/>
          <p:nvPr/>
        </p:nvSpPr>
        <p:spPr>
          <a:xfrm>
            <a:off x="5074083" y="611789"/>
            <a:ext cx="2628092" cy="523220"/>
          </a:xfrm>
          <a:prstGeom prst="rect">
            <a:avLst/>
          </a:prstGeom>
          <a:noFill/>
        </p:spPr>
        <p:txBody>
          <a:bodyPr wrap="none" rtlCol="0">
            <a:spAutoFit/>
          </a:bodyPr>
          <a:lstStyle/>
          <a:p>
            <a:r>
              <a:rPr lang="en-US" sz="2800" b="1" u="sng" dirty="0"/>
              <a:t>5-HT2A Agonists</a:t>
            </a:r>
          </a:p>
        </p:txBody>
      </p:sp>
    </p:spTree>
    <p:extLst>
      <p:ext uri="{BB962C8B-B14F-4D97-AF65-F5344CB8AC3E}">
        <p14:creationId xmlns:p14="http://schemas.microsoft.com/office/powerpoint/2010/main" val="2097236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B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id="{FDDC82EE-E720-ED4B-B37E-27D18B4538BB}"/>
              </a:ext>
            </a:extLst>
          </p:cNvPr>
          <p:cNvPicPr>
            <a:picLocks noChangeAspect="1"/>
          </p:cNvPicPr>
          <p:nvPr/>
        </p:nvPicPr>
        <p:blipFill>
          <a:blip r:embed="rId2"/>
          <a:stretch>
            <a:fillRect/>
          </a:stretch>
        </p:blipFill>
        <p:spPr>
          <a:xfrm>
            <a:off x="2437466" y="979373"/>
            <a:ext cx="7317068" cy="4899254"/>
          </a:xfrm>
          <a:prstGeom prst="rect">
            <a:avLst/>
          </a:prstGeom>
        </p:spPr>
      </p:pic>
      <p:sp>
        <p:nvSpPr>
          <p:cNvPr id="6" name="TextBox 5">
            <a:extLst>
              <a:ext uri="{FF2B5EF4-FFF2-40B4-BE49-F238E27FC236}">
                <a16:creationId xmlns:a16="http://schemas.microsoft.com/office/drawing/2014/main" id="{9F56C75E-AEAA-034D-82F1-8496D73483FF}"/>
              </a:ext>
            </a:extLst>
          </p:cNvPr>
          <p:cNvSpPr txBox="1"/>
          <p:nvPr/>
        </p:nvSpPr>
        <p:spPr>
          <a:xfrm>
            <a:off x="969818" y="5900565"/>
            <a:ext cx="4092274" cy="369332"/>
          </a:xfrm>
          <a:prstGeom prst="rect">
            <a:avLst/>
          </a:prstGeom>
          <a:noFill/>
        </p:spPr>
        <p:txBody>
          <a:bodyPr wrap="none" rtlCol="0">
            <a:spAutoFit/>
          </a:bodyPr>
          <a:lstStyle/>
          <a:p>
            <a:r>
              <a:rPr lang="en-US" b="1" dirty="0"/>
              <a:t>(Nichols 2017) Psychedelic Neuroscience </a:t>
            </a:r>
          </a:p>
        </p:txBody>
      </p:sp>
    </p:spTree>
    <p:extLst>
      <p:ext uri="{BB962C8B-B14F-4D97-AF65-F5344CB8AC3E}">
        <p14:creationId xmlns:p14="http://schemas.microsoft.com/office/powerpoint/2010/main" val="2008684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DDD27F-F40D-034C-975F-2A847AA61A84}"/>
              </a:ext>
            </a:extLst>
          </p:cNvPr>
          <p:cNvSpPr>
            <a:spLocks noGrp="1"/>
          </p:cNvSpPr>
          <p:nvPr>
            <p:ph type="title"/>
          </p:nvPr>
        </p:nvSpPr>
        <p:spPr>
          <a:xfrm>
            <a:off x="643468" y="70340"/>
            <a:ext cx="3363974" cy="1597315"/>
          </a:xfrm>
          <a:noFill/>
          <a:ln w="19050">
            <a:solidFill>
              <a:schemeClr val="bg1"/>
            </a:solidFill>
          </a:ln>
        </p:spPr>
        <p:txBody>
          <a:bodyPr wrap="square">
            <a:normAutofit/>
          </a:bodyPr>
          <a:lstStyle/>
          <a:p>
            <a:pPr algn="ctr"/>
            <a:r>
              <a:rPr lang="en-US" sz="2800" dirty="0">
                <a:solidFill>
                  <a:schemeClr val="bg1"/>
                </a:solidFill>
              </a:rPr>
              <a:t>5-HT</a:t>
            </a:r>
            <a:r>
              <a:rPr lang="en-US" sz="2800" baseline="-25000" dirty="0">
                <a:solidFill>
                  <a:schemeClr val="bg1"/>
                </a:solidFill>
              </a:rPr>
              <a:t>2A </a:t>
            </a:r>
            <a:r>
              <a:rPr lang="en-US" sz="2800" dirty="0">
                <a:solidFill>
                  <a:schemeClr val="bg1"/>
                </a:solidFill>
              </a:rPr>
              <a:t>Receptor  Functional selectivity </a:t>
            </a:r>
          </a:p>
        </p:txBody>
      </p:sp>
      <p:sp>
        <p:nvSpPr>
          <p:cNvPr id="3" name="Content Placeholder 2">
            <a:extLst>
              <a:ext uri="{FF2B5EF4-FFF2-40B4-BE49-F238E27FC236}">
                <a16:creationId xmlns:a16="http://schemas.microsoft.com/office/drawing/2014/main" id="{1A1A1361-C6AB-614B-8408-03D573BAD692}"/>
              </a:ext>
            </a:extLst>
          </p:cNvPr>
          <p:cNvSpPr>
            <a:spLocks noGrp="1"/>
          </p:cNvSpPr>
          <p:nvPr>
            <p:ph idx="1"/>
          </p:nvPr>
        </p:nvSpPr>
        <p:spPr>
          <a:xfrm>
            <a:off x="0" y="1934308"/>
            <a:ext cx="4654296" cy="4953826"/>
          </a:xfrm>
        </p:spPr>
        <p:txBody>
          <a:bodyPr>
            <a:normAutofit/>
          </a:bodyPr>
          <a:lstStyle/>
          <a:p>
            <a:r>
              <a:rPr lang="en-US" sz="2400" dirty="0">
                <a:solidFill>
                  <a:schemeClr val="bg1"/>
                </a:solidFill>
              </a:rPr>
              <a:t>Most widely expressed 5-HT receptor in mammals found in every tissue type examined</a:t>
            </a:r>
          </a:p>
          <a:p>
            <a:r>
              <a:rPr lang="en-US" sz="2400" dirty="0">
                <a:solidFill>
                  <a:schemeClr val="bg1"/>
                </a:solidFill>
              </a:rPr>
              <a:t>IP</a:t>
            </a:r>
            <a:r>
              <a:rPr lang="en-US" sz="2400" baseline="-25000" dirty="0">
                <a:solidFill>
                  <a:schemeClr val="bg1"/>
                </a:solidFill>
              </a:rPr>
              <a:t>3</a:t>
            </a:r>
            <a:r>
              <a:rPr lang="en-US" sz="2400" dirty="0">
                <a:solidFill>
                  <a:schemeClr val="bg1"/>
                </a:solidFill>
              </a:rPr>
              <a:t> and Phospholipase C pathways</a:t>
            </a:r>
          </a:p>
          <a:p>
            <a:pPr lvl="1"/>
            <a:r>
              <a:rPr lang="en-US" dirty="0">
                <a:solidFill>
                  <a:schemeClr val="bg1"/>
                </a:solidFill>
                <a:latin typeface="Times New Roman" panose="02020603050405020304" pitchFamily="18" charset="0"/>
                <a:cs typeface="Times New Roman" panose="02020603050405020304" pitchFamily="18" charset="0"/>
              </a:rPr>
              <a:t>↑</a:t>
            </a:r>
            <a:r>
              <a:rPr lang="en-US" dirty="0">
                <a:solidFill>
                  <a:schemeClr val="bg1"/>
                </a:solidFill>
              </a:rPr>
              <a:t> [Ca</a:t>
            </a:r>
            <a:r>
              <a:rPr lang="en-US" baseline="30000" dirty="0">
                <a:solidFill>
                  <a:schemeClr val="bg1"/>
                </a:solidFill>
              </a:rPr>
              <a:t>++</a:t>
            </a:r>
            <a:r>
              <a:rPr lang="en-US" dirty="0">
                <a:solidFill>
                  <a:schemeClr val="bg1"/>
                </a:solidFill>
              </a:rPr>
              <a:t>]</a:t>
            </a:r>
          </a:p>
          <a:p>
            <a:pPr lvl="1"/>
            <a:r>
              <a:rPr lang="en-US" dirty="0">
                <a:solidFill>
                  <a:schemeClr val="bg1"/>
                </a:solidFill>
                <a:latin typeface="Times New Roman" panose="02020603050405020304" pitchFamily="18" charset="0"/>
                <a:cs typeface="Times New Roman" panose="02020603050405020304" pitchFamily="18" charset="0"/>
              </a:rPr>
              <a:t>↑</a:t>
            </a:r>
            <a:r>
              <a:rPr lang="en-US" dirty="0">
                <a:solidFill>
                  <a:schemeClr val="bg1"/>
                </a:solidFill>
              </a:rPr>
              <a:t> Arachidonic Acid (AA)</a:t>
            </a:r>
          </a:p>
          <a:p>
            <a:pPr lvl="1"/>
            <a:r>
              <a:rPr lang="en-US" dirty="0">
                <a:solidFill>
                  <a:schemeClr val="bg1"/>
                </a:solidFill>
              </a:rPr>
              <a:t>Extracellular signal-related Kinase signaling</a:t>
            </a:r>
          </a:p>
          <a:p>
            <a:pPr lvl="1"/>
            <a:r>
              <a:rPr lang="en-US" dirty="0">
                <a:solidFill>
                  <a:schemeClr val="bg1"/>
                </a:solidFill>
              </a:rPr>
              <a:t>β-</a:t>
            </a:r>
            <a:r>
              <a:rPr lang="en-US" dirty="0" err="1">
                <a:solidFill>
                  <a:schemeClr val="bg1"/>
                </a:solidFill>
              </a:rPr>
              <a:t>arrestin</a:t>
            </a:r>
            <a:r>
              <a:rPr lang="en-US" dirty="0">
                <a:solidFill>
                  <a:schemeClr val="bg1"/>
                </a:solidFill>
              </a:rPr>
              <a:t> transduction</a:t>
            </a:r>
          </a:p>
          <a:p>
            <a:r>
              <a:rPr lang="en-US" sz="2400" dirty="0">
                <a:solidFill>
                  <a:schemeClr val="bg1"/>
                </a:solidFill>
              </a:rPr>
              <a:t>Hallucinogenic agonists</a:t>
            </a:r>
          </a:p>
          <a:p>
            <a:pPr lvl="1"/>
            <a:r>
              <a:rPr lang="en-US" dirty="0">
                <a:solidFill>
                  <a:schemeClr val="bg1"/>
                </a:solidFill>
              </a:rPr>
              <a:t>**Ser280 phosphorylation**</a:t>
            </a:r>
          </a:p>
          <a:p>
            <a:pPr lvl="1"/>
            <a:endParaRPr lang="en-US" sz="1400" dirty="0">
              <a:solidFill>
                <a:schemeClr val="bg1"/>
              </a:solidFill>
            </a:endParaRPr>
          </a:p>
        </p:txBody>
      </p:sp>
      <p:pic>
        <p:nvPicPr>
          <p:cNvPr id="4" name="Picture 3" descr="A picture containing screenshot&#10;&#10;Description automatically generated">
            <a:extLst>
              <a:ext uri="{FF2B5EF4-FFF2-40B4-BE49-F238E27FC236}">
                <a16:creationId xmlns:a16="http://schemas.microsoft.com/office/drawing/2014/main" id="{42E124A3-70D2-A34F-B2F2-C99146050394}"/>
              </a:ext>
            </a:extLst>
          </p:cNvPr>
          <p:cNvPicPr>
            <a:picLocks noChangeAspect="1"/>
          </p:cNvPicPr>
          <p:nvPr/>
        </p:nvPicPr>
        <p:blipFill rotWithShape="1">
          <a:blip r:embed="rId2"/>
          <a:srcRect b="5653"/>
          <a:stretch/>
        </p:blipFill>
        <p:spPr>
          <a:xfrm>
            <a:off x="5297763" y="1223521"/>
            <a:ext cx="6250769" cy="4250090"/>
          </a:xfrm>
          <a:prstGeom prst="rect">
            <a:avLst/>
          </a:prstGeom>
        </p:spPr>
      </p:pic>
    </p:spTree>
    <p:extLst>
      <p:ext uri="{BB962C8B-B14F-4D97-AF65-F5344CB8AC3E}">
        <p14:creationId xmlns:p14="http://schemas.microsoft.com/office/powerpoint/2010/main" val="233432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7319424-DAAB-B54E-90E0-88A3FEBD1F77}"/>
              </a:ext>
            </a:extLst>
          </p:cNvPr>
          <p:cNvSpPr>
            <a:spLocks noGrp="1"/>
          </p:cNvSpPr>
          <p:nvPr>
            <p:ph type="title"/>
          </p:nvPr>
        </p:nvSpPr>
        <p:spPr>
          <a:xfrm>
            <a:off x="4384039" y="365125"/>
            <a:ext cx="7164493" cy="1325563"/>
          </a:xfrm>
        </p:spPr>
        <p:txBody>
          <a:bodyPr>
            <a:normAutofit/>
          </a:bodyPr>
          <a:lstStyle/>
          <a:p>
            <a:r>
              <a:rPr lang="en-US"/>
              <a:t>5-HT2A Receptor - Localization</a:t>
            </a:r>
            <a:endParaRPr lang="en-US" dirty="0"/>
          </a:p>
        </p:txBody>
      </p:sp>
      <p:pic>
        <p:nvPicPr>
          <p:cNvPr id="2050" name="Picture 2" descr="An external file that holds a picture, illustration, etc.&#10;Object name is pq0183804001.jpg">
            <a:extLst>
              <a:ext uri="{FF2B5EF4-FFF2-40B4-BE49-F238E27FC236}">
                <a16:creationId xmlns:a16="http://schemas.microsoft.com/office/drawing/2014/main" id="{0B1A85C3-418C-AD4B-A6D0-154BD49CC3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931" t="4680" b="33016"/>
          <a:stretch/>
        </p:blipFill>
        <p:spPr bwMode="auto">
          <a:xfrm>
            <a:off x="336680" y="37605"/>
            <a:ext cx="2563726" cy="684853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A09A58E-1F88-A743-9A9F-D5E077482335}"/>
              </a:ext>
            </a:extLst>
          </p:cNvPr>
          <p:cNvSpPr>
            <a:spLocks noGrp="1"/>
          </p:cNvSpPr>
          <p:nvPr>
            <p:ph idx="1"/>
          </p:nvPr>
        </p:nvSpPr>
        <p:spPr>
          <a:xfrm>
            <a:off x="4385473" y="2355109"/>
            <a:ext cx="8763599" cy="4154361"/>
          </a:xfrm>
        </p:spPr>
        <p:txBody>
          <a:bodyPr>
            <a:normAutofit/>
          </a:bodyPr>
          <a:lstStyle/>
          <a:p>
            <a:r>
              <a:rPr lang="en-US" dirty="0"/>
              <a:t>Adult macaque monkey (Area 46- Prefrontal Cortex)</a:t>
            </a:r>
          </a:p>
          <a:p>
            <a:pPr lvl="1"/>
            <a:r>
              <a:rPr lang="en-US" sz="2800" dirty="0"/>
              <a:t>5-HT2A in almost all, if not all pyramidal neurons </a:t>
            </a:r>
          </a:p>
          <a:p>
            <a:pPr lvl="1"/>
            <a:r>
              <a:rPr lang="en-US" sz="2800" dirty="0"/>
              <a:t>layers II, III, V (primary output), VI</a:t>
            </a:r>
          </a:p>
          <a:p>
            <a:pPr lvl="3"/>
            <a:r>
              <a:rPr lang="en-US" sz="2800" dirty="0"/>
              <a:t>Includes dendrite branches in layer I</a:t>
            </a:r>
          </a:p>
          <a:p>
            <a:pPr lvl="1"/>
            <a:r>
              <a:rPr lang="en-US" sz="2800" b="1" dirty="0"/>
              <a:t>5-HT2A not in Layer IV (thalamus input)</a:t>
            </a:r>
          </a:p>
          <a:p>
            <a:pPr lvl="1"/>
            <a:r>
              <a:rPr lang="en-US" sz="2800" dirty="0"/>
              <a:t>Found pre and post </a:t>
            </a:r>
            <a:r>
              <a:rPr lang="en-US" sz="2800" dirty="0" err="1"/>
              <a:t>synaptically</a:t>
            </a:r>
            <a:endParaRPr lang="en-US" sz="2800" dirty="0"/>
          </a:p>
        </p:txBody>
      </p:sp>
      <p:sp>
        <p:nvSpPr>
          <p:cNvPr id="5" name="TextBox 4">
            <a:extLst>
              <a:ext uri="{FF2B5EF4-FFF2-40B4-BE49-F238E27FC236}">
                <a16:creationId xmlns:a16="http://schemas.microsoft.com/office/drawing/2014/main" id="{ABFE792D-9DFD-1749-A7E7-19B1D26869B5}"/>
              </a:ext>
            </a:extLst>
          </p:cNvPr>
          <p:cNvSpPr txBox="1"/>
          <p:nvPr/>
        </p:nvSpPr>
        <p:spPr>
          <a:xfrm>
            <a:off x="5638800" y="2992582"/>
            <a:ext cx="65" cy="276999"/>
          </a:xfrm>
          <a:prstGeom prst="rect">
            <a:avLst/>
          </a:prstGeom>
          <a:noFill/>
        </p:spPr>
        <p:txBody>
          <a:bodyPr wrap="none" lIns="0" tIns="0" rIns="0" bIns="0" rtlCol="0">
            <a:spAutoFit/>
          </a:bodyPr>
          <a:lstStyle/>
          <a:p>
            <a:endParaRPr lang="en-US" dirty="0"/>
          </a:p>
        </p:txBody>
      </p:sp>
      <p:cxnSp>
        <p:nvCxnSpPr>
          <p:cNvPr id="8" name="Straight Arrow Connector 7">
            <a:extLst>
              <a:ext uri="{FF2B5EF4-FFF2-40B4-BE49-F238E27FC236}">
                <a16:creationId xmlns:a16="http://schemas.microsoft.com/office/drawing/2014/main" id="{1076176A-6BF9-ED45-B3FB-03AA3740E412}"/>
              </a:ext>
            </a:extLst>
          </p:cNvPr>
          <p:cNvCxnSpPr/>
          <p:nvPr/>
        </p:nvCxnSpPr>
        <p:spPr>
          <a:xfrm>
            <a:off x="2900406" y="4405746"/>
            <a:ext cx="1865558" cy="0"/>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06131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E46198-9A63-C844-9974-EE732B99580A}"/>
              </a:ext>
            </a:extLst>
          </p:cNvPr>
          <p:cNvSpPr>
            <a:spLocks noGrp="1"/>
          </p:cNvSpPr>
          <p:nvPr>
            <p:ph type="title"/>
          </p:nvPr>
        </p:nvSpPr>
        <p:spPr>
          <a:xfrm>
            <a:off x="838200" y="963877"/>
            <a:ext cx="3494362" cy="4930246"/>
          </a:xfrm>
        </p:spPr>
        <p:txBody>
          <a:bodyPr>
            <a:normAutofit/>
          </a:bodyPr>
          <a:lstStyle/>
          <a:p>
            <a:pPr algn="r"/>
            <a:r>
              <a:rPr lang="en-US" sz="4100" u="sng" dirty="0">
                <a:solidFill>
                  <a:schemeClr val="accent1"/>
                </a:solidFill>
                <a:latin typeface="STHupo" panose="02010800040101010101" pitchFamily="2" charset="-122"/>
                <a:ea typeface="STHupo" panose="02010800040101010101" pitchFamily="2" charset="-122"/>
                <a:cs typeface="Phosphate Inline" panose="02000506050000020004" pitchFamily="2" charset="77"/>
              </a:rPr>
              <a:t>What are Psychedelics?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D4DB241-62C2-734A-976C-995AE4ADF8CC}"/>
              </a:ext>
            </a:extLst>
          </p:cNvPr>
          <p:cNvSpPr>
            <a:spLocks noGrp="1"/>
          </p:cNvSpPr>
          <p:nvPr>
            <p:ph idx="1"/>
          </p:nvPr>
        </p:nvSpPr>
        <p:spPr>
          <a:xfrm>
            <a:off x="4976031" y="963877"/>
            <a:ext cx="6894402" cy="4930246"/>
          </a:xfrm>
        </p:spPr>
        <p:txBody>
          <a:bodyPr anchor="ctr">
            <a:normAutofit fontScale="92500" lnSpcReduction="10000"/>
          </a:bodyPr>
          <a:lstStyle/>
          <a:p>
            <a:r>
              <a:rPr lang="en-US" sz="2400" dirty="0">
                <a:latin typeface="Superclarendon" panose="02060605060000020003" pitchFamily="18" charset="77"/>
                <a:ea typeface="STHupo" panose="02010800040101010101" pitchFamily="2" charset="-122"/>
              </a:rPr>
              <a:t>Powerful psychoactive substances that lead to </a:t>
            </a:r>
            <a:r>
              <a:rPr lang="en-US" sz="2400" b="1" dirty="0">
                <a:latin typeface="Superclarendon" panose="02060605060000020003" pitchFamily="18" charset="77"/>
                <a:ea typeface="STHupo" panose="02010800040101010101" pitchFamily="2" charset="-122"/>
              </a:rPr>
              <a:t>altered states of consciousness </a:t>
            </a:r>
            <a:r>
              <a:rPr lang="en-US" sz="2400" dirty="0">
                <a:latin typeface="Superclarendon" panose="02060605060000020003" pitchFamily="18" charset="77"/>
                <a:ea typeface="STHupo" panose="02010800040101010101" pitchFamily="2" charset="-122"/>
              </a:rPr>
              <a:t>effecting</a:t>
            </a:r>
          </a:p>
          <a:p>
            <a:pPr lvl="1"/>
            <a:r>
              <a:rPr lang="en-US" dirty="0">
                <a:latin typeface="Superclarendon" panose="02060605060000020003" pitchFamily="18" charset="77"/>
                <a:ea typeface="STHupo" panose="02010800040101010101" pitchFamily="2" charset="-122"/>
              </a:rPr>
              <a:t>Perception </a:t>
            </a:r>
          </a:p>
          <a:p>
            <a:pPr lvl="1"/>
            <a:r>
              <a:rPr lang="en-US" dirty="0">
                <a:latin typeface="Superclarendon" panose="02060605060000020003" pitchFamily="18" charset="77"/>
                <a:ea typeface="STHupo" panose="02010800040101010101" pitchFamily="2" charset="-122"/>
              </a:rPr>
              <a:t>Mood</a:t>
            </a:r>
          </a:p>
          <a:p>
            <a:pPr lvl="1"/>
            <a:r>
              <a:rPr lang="en-US" dirty="0">
                <a:latin typeface="Superclarendon" panose="02060605060000020003" pitchFamily="18" charset="77"/>
                <a:ea typeface="STHupo" panose="02010800040101010101" pitchFamily="2" charset="-122"/>
              </a:rPr>
              <a:t>Affect numerous cognitive processes. </a:t>
            </a:r>
          </a:p>
          <a:p>
            <a:pPr marL="457200" lvl="1" indent="0">
              <a:buNone/>
            </a:pPr>
            <a:endParaRPr lang="en-US" dirty="0">
              <a:latin typeface="Superclarendon" panose="02060605060000020003" pitchFamily="18" charset="77"/>
              <a:ea typeface="STHupo" panose="02010800040101010101" pitchFamily="2" charset="-122"/>
            </a:endParaRPr>
          </a:p>
          <a:p>
            <a:r>
              <a:rPr lang="en-US" sz="2400" dirty="0">
                <a:latin typeface="Superclarendon" panose="02060605060000020003" pitchFamily="18" charset="77"/>
                <a:ea typeface="STHupo" panose="02010800040101010101" pitchFamily="2" charset="-122"/>
              </a:rPr>
              <a:t>Generally considered physiologically safe and do not lead to dependence or addiction.</a:t>
            </a:r>
          </a:p>
          <a:p>
            <a:endParaRPr lang="en-US" sz="2400" dirty="0">
              <a:latin typeface="Superclarendon" panose="02060605060000020003" pitchFamily="18" charset="77"/>
              <a:ea typeface="STHupo" panose="02010800040101010101" pitchFamily="2" charset="-122"/>
            </a:endParaRPr>
          </a:p>
          <a:p>
            <a:r>
              <a:rPr lang="en-US" sz="2400" dirty="0">
                <a:latin typeface="Superclarendon" panose="02060605060000020003" pitchFamily="18" charset="77"/>
                <a:ea typeface="STHupo" panose="02010800040101010101" pitchFamily="2" charset="-122"/>
              </a:rPr>
              <a:t>Their origin predates written history, and they were employed by early cultures in many sociocultural and ritual contexts.</a:t>
            </a:r>
          </a:p>
        </p:txBody>
      </p:sp>
    </p:spTree>
    <p:extLst>
      <p:ext uri="{BB962C8B-B14F-4D97-AF65-F5344CB8AC3E}">
        <p14:creationId xmlns:p14="http://schemas.microsoft.com/office/powerpoint/2010/main" val="1802344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A759FC82-843F-634C-8ED6-38F6D700E91A}"/>
              </a:ext>
            </a:extLst>
          </p:cNvPr>
          <p:cNvSpPr txBox="1"/>
          <p:nvPr/>
        </p:nvSpPr>
        <p:spPr>
          <a:xfrm>
            <a:off x="3676541" y="753052"/>
            <a:ext cx="8147401"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kern="1200" dirty="0">
                <a:solidFill>
                  <a:schemeClr val="tx1"/>
                </a:solidFill>
                <a:ea typeface="+mj-ea"/>
                <a:cs typeface="+mj-cs"/>
              </a:rPr>
              <a:t>5-HT2A  density highest on  Apical Dendrites</a:t>
            </a:r>
          </a:p>
          <a:p>
            <a:pPr>
              <a:lnSpc>
                <a:spcPct val="90000"/>
              </a:lnSpc>
              <a:spcBef>
                <a:spcPct val="0"/>
              </a:spcBef>
              <a:spcAft>
                <a:spcPts val="600"/>
              </a:spcAft>
            </a:pPr>
            <a:r>
              <a:rPr lang="en-US" sz="2800" kern="1200" dirty="0">
                <a:solidFill>
                  <a:schemeClr val="tx1"/>
                </a:solidFill>
                <a:ea typeface="+mj-ea"/>
                <a:cs typeface="+mj-cs"/>
              </a:rPr>
              <a:t>	--&gt; less on the cell bodies</a:t>
            </a:r>
          </a:p>
        </p:txBody>
      </p:sp>
      <p:pic>
        <p:nvPicPr>
          <p:cNvPr id="3074" name="Picture 2" descr="An external file that holds a picture, illustration, etc.&#10;Object name is pq0183804001.jpg">
            <a:extLst>
              <a:ext uri="{FF2B5EF4-FFF2-40B4-BE49-F238E27FC236}">
                <a16:creationId xmlns:a16="http://schemas.microsoft.com/office/drawing/2014/main" id="{22500B35-1161-254A-AA1D-C9F47D7CFF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 t="46154" r="50000"/>
          <a:stretch/>
        </p:blipFill>
        <p:spPr bwMode="auto">
          <a:xfrm>
            <a:off x="13219" y="46051"/>
            <a:ext cx="3367290" cy="68119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8F96FD0-323F-5446-8B08-42F296128F87}"/>
              </a:ext>
            </a:extLst>
          </p:cNvPr>
          <p:cNvSpPr txBox="1"/>
          <p:nvPr/>
        </p:nvSpPr>
        <p:spPr>
          <a:xfrm>
            <a:off x="4730783" y="4153675"/>
            <a:ext cx="5169905" cy="284041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800" b="1" dirty="0"/>
              <a:t>P </a:t>
            </a:r>
            <a:r>
              <a:rPr lang="en-US" sz="2800" dirty="0"/>
              <a:t>= Pyramidal cells</a:t>
            </a:r>
          </a:p>
          <a:p>
            <a:pPr indent="-228600">
              <a:lnSpc>
                <a:spcPct val="90000"/>
              </a:lnSpc>
              <a:spcAft>
                <a:spcPts val="600"/>
              </a:spcAft>
              <a:buFont typeface="Arial" panose="020B0604020202020204" pitchFamily="34" charset="0"/>
              <a:buChar char="•"/>
            </a:pPr>
            <a:r>
              <a:rPr lang="en-US" sz="2800" b="1" dirty="0"/>
              <a:t>NP</a:t>
            </a:r>
            <a:r>
              <a:rPr lang="en-US" sz="2800" dirty="0"/>
              <a:t> = Non-pyramidal</a:t>
            </a:r>
          </a:p>
          <a:p>
            <a:pPr indent="-228600">
              <a:lnSpc>
                <a:spcPct val="90000"/>
              </a:lnSpc>
              <a:spcAft>
                <a:spcPts val="600"/>
              </a:spcAft>
              <a:buFont typeface="Arial" panose="020B0604020202020204" pitchFamily="34" charset="0"/>
              <a:buChar char="•"/>
            </a:pPr>
            <a:r>
              <a:rPr lang="en-US" sz="2800" b="1" dirty="0"/>
              <a:t>*</a:t>
            </a:r>
            <a:r>
              <a:rPr lang="en-US" sz="2800" dirty="0"/>
              <a:t> =  unlabeled pyramidal cells </a:t>
            </a:r>
          </a:p>
        </p:txBody>
      </p:sp>
      <p:pic>
        <p:nvPicPr>
          <p:cNvPr id="11" name="Picture 4" descr="An external file that holds a picture, illustration, etc.&#10;Object name is pq0183804004.jpg">
            <a:extLst>
              <a:ext uri="{FF2B5EF4-FFF2-40B4-BE49-F238E27FC236}">
                <a16:creationId xmlns:a16="http://schemas.microsoft.com/office/drawing/2014/main" id="{7BEE2B97-A1A8-974F-BF8E-B3406E8D20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46" r="78906" b="50000"/>
          <a:stretch/>
        </p:blipFill>
        <p:spPr bwMode="auto">
          <a:xfrm>
            <a:off x="10145241" y="0"/>
            <a:ext cx="2019608" cy="6850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17749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descr="An external file that holds a picture, illustration, etc.&#10;Object name is pq0183804004.jpg">
            <a:extLst>
              <a:ext uri="{FF2B5EF4-FFF2-40B4-BE49-F238E27FC236}">
                <a16:creationId xmlns:a16="http://schemas.microsoft.com/office/drawing/2014/main" id="{565F1068-6DDB-534D-85B7-491A0CB957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1899" r="51255"/>
          <a:stretch/>
        </p:blipFill>
        <p:spPr bwMode="auto">
          <a:xfrm>
            <a:off x="17584" y="195697"/>
            <a:ext cx="4562441" cy="2710191"/>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4100" name="Picture 4" descr="An external file that holds a picture, illustration, etc.&#10;Object name is pq0183804004.jpg">
            <a:extLst>
              <a:ext uri="{FF2B5EF4-FFF2-40B4-BE49-F238E27FC236}">
                <a16:creationId xmlns:a16="http://schemas.microsoft.com/office/drawing/2014/main" id="{0559A99E-469D-534F-9530-A5DB6E4005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75" t="1701" r="31323" b="56911"/>
          <a:stretch/>
        </p:blipFill>
        <p:spPr bwMode="auto">
          <a:xfrm>
            <a:off x="1041541" y="2941058"/>
            <a:ext cx="2601354" cy="38641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11C6DE1-863D-6844-B47E-C6158732E181}"/>
              </a:ext>
            </a:extLst>
          </p:cNvPr>
          <p:cNvSpPr txBox="1"/>
          <p:nvPr/>
        </p:nvSpPr>
        <p:spPr>
          <a:xfrm>
            <a:off x="5297762" y="2799889"/>
            <a:ext cx="5747187" cy="2987543"/>
          </a:xfrm>
          <a:prstGeom prst="rect">
            <a:avLst/>
          </a:prstGeom>
        </p:spPr>
        <p:txBody>
          <a:bodyPr vert="horz" lIns="91440" tIns="45720" rIns="91440" bIns="45720" rtlCol="0" anchor="t">
            <a:normAutofit/>
          </a:bodyPr>
          <a:lstStyle/>
          <a:p>
            <a:pPr marL="228600" indent="-228600">
              <a:lnSpc>
                <a:spcPct val="90000"/>
              </a:lnSpc>
              <a:spcAft>
                <a:spcPts val="600"/>
              </a:spcAft>
              <a:buFont typeface="Arial" panose="020B0604020202020204" pitchFamily="34" charset="0"/>
              <a:buChar char="•"/>
            </a:pPr>
            <a:r>
              <a:rPr lang="en-US" sz="2400">
                <a:solidFill>
                  <a:srgbClr val="FFFFFF"/>
                </a:solidFill>
              </a:rPr>
              <a:t>Medium (</a:t>
            </a:r>
            <a:r>
              <a:rPr lang="en-US" sz="2400" i="1">
                <a:solidFill>
                  <a:srgbClr val="FFFFFF"/>
                </a:solidFill>
              </a:rPr>
              <a:t>open arrow head</a:t>
            </a:r>
            <a:r>
              <a:rPr lang="en-US" sz="2400">
                <a:solidFill>
                  <a:srgbClr val="FFFFFF"/>
                </a:solidFill>
              </a:rPr>
              <a:t>)  and  large  (</a:t>
            </a:r>
            <a:r>
              <a:rPr lang="en-US" sz="2400" i="1">
                <a:solidFill>
                  <a:srgbClr val="FFFFFF"/>
                </a:solidFill>
              </a:rPr>
              <a:t>*</a:t>
            </a:r>
            <a:r>
              <a:rPr lang="en-US" sz="2400">
                <a:solidFill>
                  <a:srgbClr val="FFFFFF"/>
                </a:solidFill>
              </a:rPr>
              <a:t>) inhibitory interneurons</a:t>
            </a:r>
          </a:p>
          <a:p>
            <a:pPr marL="914400" lvl="1" indent="-228600">
              <a:lnSpc>
                <a:spcPct val="90000"/>
              </a:lnSpc>
              <a:spcAft>
                <a:spcPts val="600"/>
              </a:spcAft>
              <a:buFont typeface="Arial" panose="020B0604020202020204" pitchFamily="34" charset="0"/>
              <a:buChar char="•"/>
            </a:pPr>
            <a:r>
              <a:rPr lang="en-US" sz="2400">
                <a:solidFill>
                  <a:srgbClr val="FFFFFF"/>
                </a:solidFill>
              </a:rPr>
              <a:t>some Calbindin</a:t>
            </a:r>
            <a:r>
              <a:rPr lang="en-US" sz="2400" baseline="30000">
                <a:solidFill>
                  <a:srgbClr val="FFFFFF"/>
                </a:solidFill>
              </a:rPr>
              <a:t>+</a:t>
            </a:r>
          </a:p>
          <a:p>
            <a:pPr marL="457200" indent="-228600">
              <a:lnSpc>
                <a:spcPct val="90000"/>
              </a:lnSpc>
              <a:spcAft>
                <a:spcPts val="600"/>
              </a:spcAft>
              <a:buFont typeface="Arial" panose="020B0604020202020204" pitchFamily="34" charset="0"/>
              <a:buChar char="•"/>
            </a:pPr>
            <a:endParaRPr lang="en-US" sz="2400" baseline="30000">
              <a:solidFill>
                <a:srgbClr val="FFFFFF"/>
              </a:solidFill>
            </a:endParaRPr>
          </a:p>
        </p:txBody>
      </p:sp>
    </p:spTree>
    <p:extLst>
      <p:ext uri="{BB962C8B-B14F-4D97-AF65-F5344CB8AC3E}">
        <p14:creationId xmlns:p14="http://schemas.microsoft.com/office/powerpoint/2010/main" val="2062746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51BDEB-E483-5B49-B1DC-7A6076749B54}"/>
              </a:ext>
            </a:extLst>
          </p:cNvPr>
          <p:cNvPicPr>
            <a:picLocks noChangeAspect="1"/>
          </p:cNvPicPr>
          <p:nvPr/>
        </p:nvPicPr>
        <p:blipFill rotWithShape="1">
          <a:blip r:embed="rId2"/>
          <a:srcRect t="1667" b="50277"/>
          <a:stretch/>
        </p:blipFill>
        <p:spPr>
          <a:xfrm>
            <a:off x="276224" y="133350"/>
            <a:ext cx="11586724" cy="6629400"/>
          </a:xfrm>
          <a:prstGeom prst="rect">
            <a:avLst/>
          </a:prstGeom>
        </p:spPr>
      </p:pic>
    </p:spTree>
    <p:extLst>
      <p:ext uri="{BB962C8B-B14F-4D97-AF65-F5344CB8AC3E}">
        <p14:creationId xmlns:p14="http://schemas.microsoft.com/office/powerpoint/2010/main" val="3905364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B21B59-E3C7-B144-88DC-AE968818FCA9}"/>
              </a:ext>
            </a:extLst>
          </p:cNvPr>
          <p:cNvSpPr>
            <a:spLocks noGrp="1"/>
          </p:cNvSpPr>
          <p:nvPr>
            <p:ph type="title"/>
          </p:nvPr>
        </p:nvSpPr>
        <p:spPr>
          <a:xfrm>
            <a:off x="863029" y="1012004"/>
            <a:ext cx="3416158" cy="4795408"/>
          </a:xfrm>
        </p:spPr>
        <p:txBody>
          <a:bodyPr>
            <a:normAutofit/>
          </a:bodyPr>
          <a:lstStyle/>
          <a:p>
            <a:r>
              <a:rPr lang="en-US">
                <a:solidFill>
                  <a:srgbClr val="FFFFFF"/>
                </a:solidFill>
              </a:rPr>
              <a:t>Psilocybin</a:t>
            </a:r>
          </a:p>
        </p:txBody>
      </p:sp>
      <p:graphicFrame>
        <p:nvGraphicFramePr>
          <p:cNvPr id="5" name="Content Placeholder 2">
            <a:extLst>
              <a:ext uri="{FF2B5EF4-FFF2-40B4-BE49-F238E27FC236}">
                <a16:creationId xmlns:a16="http://schemas.microsoft.com/office/drawing/2014/main" id="{4906A701-EE5F-488E-BC8F-8D8B85B4780A}"/>
              </a:ext>
            </a:extLst>
          </p:cNvPr>
          <p:cNvGraphicFramePr>
            <a:graphicFrameLocks noGrp="1"/>
          </p:cNvGraphicFramePr>
          <p:nvPr>
            <p:ph idx="1"/>
            <p:extLst>
              <p:ext uri="{D42A27DB-BD31-4B8C-83A1-F6EECF244321}">
                <p14:modId xmlns:p14="http://schemas.microsoft.com/office/powerpoint/2010/main" val="183961957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7809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3E0BE5-5A56-634F-A813-417F74552620}"/>
              </a:ext>
            </a:extLst>
          </p:cNvPr>
          <p:cNvSpPr>
            <a:spLocks noGrp="1"/>
          </p:cNvSpPr>
          <p:nvPr>
            <p:ph idx="1"/>
          </p:nvPr>
        </p:nvSpPr>
        <p:spPr>
          <a:xfrm>
            <a:off x="0" y="0"/>
            <a:ext cx="4654296" cy="6858000"/>
          </a:xfrm>
        </p:spPr>
        <p:txBody>
          <a:bodyPr>
            <a:normAutofit lnSpcReduction="10000"/>
          </a:bodyPr>
          <a:lstStyle/>
          <a:p>
            <a:r>
              <a:rPr lang="en-US" dirty="0">
                <a:solidFill>
                  <a:schemeClr val="bg1"/>
                </a:solidFill>
              </a:rPr>
              <a:t>Decreased activity in the ACC/medial prefrontal cortex (</a:t>
            </a:r>
            <a:r>
              <a:rPr lang="en-US" dirty="0" err="1">
                <a:solidFill>
                  <a:schemeClr val="bg1"/>
                </a:solidFill>
              </a:rPr>
              <a:t>mPFC</a:t>
            </a:r>
            <a:r>
              <a:rPr lang="en-US" dirty="0">
                <a:solidFill>
                  <a:schemeClr val="bg1"/>
                </a:solidFill>
              </a:rPr>
              <a:t>) was a consistent finding</a:t>
            </a:r>
          </a:p>
          <a:p>
            <a:r>
              <a:rPr lang="en-US" dirty="0">
                <a:solidFill>
                  <a:schemeClr val="bg1"/>
                </a:solidFill>
              </a:rPr>
              <a:t> </a:t>
            </a:r>
            <a:r>
              <a:rPr lang="en-US" b="1" dirty="0">
                <a:solidFill>
                  <a:schemeClr val="bg1"/>
                </a:solidFill>
              </a:rPr>
              <a:t>Magnitude</a:t>
            </a:r>
            <a:r>
              <a:rPr lang="en-US" dirty="0">
                <a:solidFill>
                  <a:schemeClr val="bg1"/>
                </a:solidFill>
              </a:rPr>
              <a:t> of this decrease predicted the intensity of the subjective effects</a:t>
            </a:r>
          </a:p>
          <a:p>
            <a:pPr lvl="1"/>
            <a:r>
              <a:rPr lang="en-US" b="1" i="1" dirty="0">
                <a:solidFill>
                  <a:schemeClr val="bg1"/>
                </a:solidFill>
              </a:rPr>
              <a:t>*Potency of serotonergic psychedelics also correlated with affinity for 5-HT2A*</a:t>
            </a:r>
          </a:p>
          <a:p>
            <a:pPr lvl="1"/>
            <a:endParaRPr lang="en-US" b="1" dirty="0">
              <a:solidFill>
                <a:schemeClr val="bg1"/>
              </a:solidFill>
            </a:endParaRPr>
          </a:p>
          <a:p>
            <a:pPr marL="457200" lvl="1" indent="0">
              <a:buNone/>
            </a:pPr>
            <a:endParaRPr lang="en-US" b="1" dirty="0">
              <a:solidFill>
                <a:schemeClr val="bg1"/>
              </a:solidFill>
            </a:endParaRPr>
          </a:p>
          <a:p>
            <a:r>
              <a:rPr lang="en-US" dirty="0">
                <a:solidFill>
                  <a:schemeClr val="bg1"/>
                </a:solidFill>
              </a:rPr>
              <a:t>Regions consistently deactivated w/ Psilocybin have unusually high metabolic activity under “normal conditions”</a:t>
            </a:r>
          </a:p>
          <a:p>
            <a:pPr lvl="1"/>
            <a:r>
              <a:rPr lang="en-US" dirty="0">
                <a:solidFill>
                  <a:schemeClr val="bg1"/>
                </a:solidFill>
              </a:rPr>
              <a:t>PCC 20% higher metabolism than other brain regions</a:t>
            </a:r>
          </a:p>
          <a:p>
            <a:pPr marL="0" indent="0">
              <a:buNone/>
            </a:pPr>
            <a:endParaRPr lang="en-US" dirty="0">
              <a:solidFill>
                <a:schemeClr val="bg1"/>
              </a:solidFill>
            </a:endParaRPr>
          </a:p>
        </p:txBody>
      </p:sp>
      <p:pic>
        <p:nvPicPr>
          <p:cNvPr id="17410" name="Picture 2" descr="An external file that holds a picture, illustration, etc.&#10;Object name is pnas.1119598109fig03.jpg">
            <a:extLst>
              <a:ext uri="{FF2B5EF4-FFF2-40B4-BE49-F238E27FC236}">
                <a16:creationId xmlns:a16="http://schemas.microsoft.com/office/drawing/2014/main" id="{28C6A4D3-AD7A-C94F-86D2-3F877DAAAD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778"/>
          <a:stretch/>
        </p:blipFill>
        <p:spPr bwMode="auto">
          <a:xfrm>
            <a:off x="4673856" y="569266"/>
            <a:ext cx="7518144" cy="5726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567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74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Image result for psilocybin CBF">
            <a:extLst>
              <a:ext uri="{FF2B5EF4-FFF2-40B4-BE49-F238E27FC236}">
                <a16:creationId xmlns:a16="http://schemas.microsoft.com/office/drawing/2014/main" id="{75958D4B-65F9-B74A-8ECC-684DDB973F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2708" y="643467"/>
            <a:ext cx="9246583" cy="55710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C125E2-AC35-934F-835F-09F5FFDE802E}"/>
              </a:ext>
            </a:extLst>
          </p:cNvPr>
          <p:cNvSpPr txBox="1"/>
          <p:nvPr/>
        </p:nvSpPr>
        <p:spPr>
          <a:xfrm>
            <a:off x="1213338" y="6453498"/>
            <a:ext cx="4509504" cy="400110"/>
          </a:xfrm>
          <a:prstGeom prst="rect">
            <a:avLst/>
          </a:prstGeom>
          <a:noFill/>
        </p:spPr>
        <p:txBody>
          <a:bodyPr wrap="none" rtlCol="0">
            <a:spAutoFit/>
          </a:bodyPr>
          <a:lstStyle/>
          <a:p>
            <a:r>
              <a:rPr lang="en-US" sz="2000" dirty="0">
                <a:solidFill>
                  <a:schemeClr val="bg1"/>
                </a:solidFill>
              </a:rPr>
              <a:t>Blue = significant difference from placebo</a:t>
            </a:r>
          </a:p>
        </p:txBody>
      </p:sp>
      <p:sp>
        <p:nvSpPr>
          <p:cNvPr id="5" name="TextBox 4">
            <a:extLst>
              <a:ext uri="{FF2B5EF4-FFF2-40B4-BE49-F238E27FC236}">
                <a16:creationId xmlns:a16="http://schemas.microsoft.com/office/drawing/2014/main" id="{C03E4DD8-B790-1B45-A35A-8EF82EC5B0A6}"/>
              </a:ext>
            </a:extLst>
          </p:cNvPr>
          <p:cNvSpPr txBox="1"/>
          <p:nvPr/>
        </p:nvSpPr>
        <p:spPr>
          <a:xfrm>
            <a:off x="1283678" y="35170"/>
            <a:ext cx="2525178" cy="400110"/>
          </a:xfrm>
          <a:prstGeom prst="rect">
            <a:avLst/>
          </a:prstGeom>
          <a:noFill/>
        </p:spPr>
        <p:txBody>
          <a:bodyPr wrap="none" rtlCol="0">
            <a:spAutoFit/>
          </a:bodyPr>
          <a:lstStyle/>
          <a:p>
            <a:r>
              <a:rPr lang="en-US" sz="2000" dirty="0">
                <a:solidFill>
                  <a:schemeClr val="bg1"/>
                </a:solidFill>
              </a:rPr>
              <a:t>(Carhart-Harries 2012)</a:t>
            </a:r>
          </a:p>
        </p:txBody>
      </p:sp>
    </p:spTree>
    <p:extLst>
      <p:ext uri="{BB962C8B-B14F-4D97-AF65-F5344CB8AC3E}">
        <p14:creationId xmlns:p14="http://schemas.microsoft.com/office/powerpoint/2010/main" val="3385781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856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6390" name="Picture 6" descr="https://www.ncbi.nlm.nih.gov/corecgi/tileshop/tileshop.fcgi?p=PMC3&amp;id=171072&amp;s=29&amp;r=1&amp;c=1">
            <a:extLst>
              <a:ext uri="{FF2B5EF4-FFF2-40B4-BE49-F238E27FC236}">
                <a16:creationId xmlns:a16="http://schemas.microsoft.com/office/drawing/2014/main" id="{9291A218-C3BB-7845-AFF5-D84CC52AC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94" y="910810"/>
            <a:ext cx="7269903" cy="50363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4C7DAA0-5413-2948-BB9E-318CDA2BC212}"/>
              </a:ext>
            </a:extLst>
          </p:cNvPr>
          <p:cNvSpPr txBox="1"/>
          <p:nvPr/>
        </p:nvSpPr>
        <p:spPr>
          <a:xfrm>
            <a:off x="7761648" y="1723314"/>
            <a:ext cx="4430352" cy="4167716"/>
          </a:xfrm>
          <a:prstGeom prst="rect">
            <a:avLst/>
          </a:prstGeom>
        </p:spPr>
        <p:txBody>
          <a:bodyPr vert="horz" lIns="91440" tIns="45720" rIns="91440" bIns="45720" rtlCol="0">
            <a:normAutofit/>
          </a:bodyPr>
          <a:lstStyle/>
          <a:p>
            <a:pPr>
              <a:lnSpc>
                <a:spcPct val="90000"/>
              </a:lnSpc>
              <a:spcAft>
                <a:spcPts val="600"/>
              </a:spcAft>
            </a:pPr>
            <a:r>
              <a:rPr lang="en-US" sz="2800" u="sng" dirty="0">
                <a:solidFill>
                  <a:schemeClr val="bg1"/>
                </a:solidFill>
              </a:rPr>
              <a:t>Decrease in CBF and BOLD in </a:t>
            </a:r>
          </a:p>
          <a:p>
            <a:pPr marL="457200" indent="-457200">
              <a:lnSpc>
                <a:spcPct val="90000"/>
              </a:lnSpc>
              <a:spcAft>
                <a:spcPts val="600"/>
              </a:spcAft>
              <a:buFont typeface="Arial" panose="020B0604020202020204" pitchFamily="34" charset="0"/>
              <a:buChar char="•"/>
            </a:pPr>
            <a:r>
              <a:rPr lang="en-US" sz="2800" dirty="0">
                <a:solidFill>
                  <a:schemeClr val="bg1"/>
                </a:solidFill>
              </a:rPr>
              <a:t>Thalamus</a:t>
            </a:r>
          </a:p>
          <a:p>
            <a:pPr marL="457200" indent="-457200">
              <a:lnSpc>
                <a:spcPct val="90000"/>
              </a:lnSpc>
              <a:spcAft>
                <a:spcPts val="600"/>
              </a:spcAft>
              <a:buFont typeface="Arial" panose="020B0604020202020204" pitchFamily="34" charset="0"/>
              <a:buChar char="•"/>
            </a:pPr>
            <a:r>
              <a:rPr lang="en-US" sz="2800" dirty="0">
                <a:solidFill>
                  <a:schemeClr val="bg1"/>
                </a:solidFill>
              </a:rPr>
              <a:t>Anterior cingulate cortex (ACC)</a:t>
            </a:r>
          </a:p>
          <a:p>
            <a:pPr marL="457200" indent="-457200">
              <a:lnSpc>
                <a:spcPct val="90000"/>
              </a:lnSpc>
              <a:spcAft>
                <a:spcPts val="600"/>
              </a:spcAft>
              <a:buFont typeface="Arial" panose="020B0604020202020204" pitchFamily="34" charset="0"/>
              <a:buChar char="•"/>
            </a:pPr>
            <a:r>
              <a:rPr lang="en-US" sz="2800" dirty="0">
                <a:solidFill>
                  <a:schemeClr val="bg1"/>
                </a:solidFill>
              </a:rPr>
              <a:t>Posterior cingulate cortex (PCC)</a:t>
            </a:r>
          </a:p>
        </p:txBody>
      </p:sp>
      <p:sp>
        <p:nvSpPr>
          <p:cNvPr id="2" name="TextBox 1">
            <a:extLst>
              <a:ext uri="{FF2B5EF4-FFF2-40B4-BE49-F238E27FC236}">
                <a16:creationId xmlns:a16="http://schemas.microsoft.com/office/drawing/2014/main" id="{592A7B86-FC0C-594E-9DDD-2FD821D42A9F}"/>
              </a:ext>
            </a:extLst>
          </p:cNvPr>
          <p:cNvSpPr txBox="1"/>
          <p:nvPr/>
        </p:nvSpPr>
        <p:spPr>
          <a:xfrm>
            <a:off x="1055077" y="6176499"/>
            <a:ext cx="4078809" cy="646331"/>
          </a:xfrm>
          <a:prstGeom prst="rect">
            <a:avLst/>
          </a:prstGeom>
          <a:noFill/>
        </p:spPr>
        <p:txBody>
          <a:bodyPr wrap="none" rtlCol="0">
            <a:spAutoFit/>
          </a:bodyPr>
          <a:lstStyle/>
          <a:p>
            <a:r>
              <a:rPr lang="en-US" dirty="0"/>
              <a:t>Blue = significant difference from placebo</a:t>
            </a:r>
          </a:p>
          <a:p>
            <a:endParaRPr lang="en-US" dirty="0"/>
          </a:p>
        </p:txBody>
      </p:sp>
      <p:sp>
        <p:nvSpPr>
          <p:cNvPr id="7" name="TextBox 6">
            <a:extLst>
              <a:ext uri="{FF2B5EF4-FFF2-40B4-BE49-F238E27FC236}">
                <a16:creationId xmlns:a16="http://schemas.microsoft.com/office/drawing/2014/main" id="{6BACCED7-AE8A-6E49-ADF9-A367E726E48D}"/>
              </a:ext>
            </a:extLst>
          </p:cNvPr>
          <p:cNvSpPr txBox="1"/>
          <p:nvPr/>
        </p:nvSpPr>
        <p:spPr>
          <a:xfrm>
            <a:off x="1283678" y="35170"/>
            <a:ext cx="2525178" cy="400110"/>
          </a:xfrm>
          <a:prstGeom prst="rect">
            <a:avLst/>
          </a:prstGeom>
          <a:noFill/>
        </p:spPr>
        <p:txBody>
          <a:bodyPr wrap="none" rtlCol="0">
            <a:spAutoFit/>
          </a:bodyPr>
          <a:lstStyle/>
          <a:p>
            <a:r>
              <a:rPr lang="en-US" sz="2000" dirty="0"/>
              <a:t>(Carhart-Harries 2012)</a:t>
            </a:r>
          </a:p>
        </p:txBody>
      </p:sp>
    </p:spTree>
    <p:extLst>
      <p:ext uri="{BB962C8B-B14F-4D97-AF65-F5344CB8AC3E}">
        <p14:creationId xmlns:p14="http://schemas.microsoft.com/office/powerpoint/2010/main" val="456981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56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9F6644F-54B2-984E-A3DA-1467BEFB593D}"/>
              </a:ext>
            </a:extLst>
          </p:cNvPr>
          <p:cNvPicPr>
            <a:picLocks noGrp="1" noChangeAspect="1"/>
          </p:cNvPicPr>
          <p:nvPr>
            <p:ph idx="1"/>
          </p:nvPr>
        </p:nvPicPr>
        <p:blipFill rotWithShape="1">
          <a:blip r:embed="rId2"/>
          <a:srcRect t="810" b="2207"/>
          <a:stretch/>
        </p:blipFill>
        <p:spPr>
          <a:xfrm>
            <a:off x="1143956" y="643467"/>
            <a:ext cx="9904088" cy="5571066"/>
          </a:xfrm>
          <a:prstGeom prst="rect">
            <a:avLst/>
          </a:prstGeom>
        </p:spPr>
      </p:pic>
      <p:sp>
        <p:nvSpPr>
          <p:cNvPr id="6" name="TextBox 5">
            <a:extLst>
              <a:ext uri="{FF2B5EF4-FFF2-40B4-BE49-F238E27FC236}">
                <a16:creationId xmlns:a16="http://schemas.microsoft.com/office/drawing/2014/main" id="{04262B17-30A5-8A4D-8C29-2B7010FCB953}"/>
              </a:ext>
            </a:extLst>
          </p:cNvPr>
          <p:cNvSpPr txBox="1"/>
          <p:nvPr/>
        </p:nvSpPr>
        <p:spPr>
          <a:xfrm>
            <a:off x="2489051" y="6457890"/>
            <a:ext cx="7213898" cy="400110"/>
          </a:xfrm>
          <a:prstGeom prst="rect">
            <a:avLst/>
          </a:prstGeom>
          <a:noFill/>
        </p:spPr>
        <p:txBody>
          <a:bodyPr wrap="none" rtlCol="0">
            <a:spAutoFit/>
          </a:bodyPr>
          <a:lstStyle/>
          <a:p>
            <a:r>
              <a:rPr lang="en-US" sz="2000" b="1" dirty="0"/>
              <a:t>(weight and the size of the nodes is proportional to their strength)</a:t>
            </a:r>
          </a:p>
        </p:txBody>
      </p:sp>
    </p:spTree>
    <p:extLst>
      <p:ext uri="{BB962C8B-B14F-4D97-AF65-F5344CB8AC3E}">
        <p14:creationId xmlns:p14="http://schemas.microsoft.com/office/powerpoint/2010/main" val="163521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6F5AA0-B176-4547-BBDF-B057CCA28F1A}"/>
              </a:ext>
            </a:extLst>
          </p:cNvPr>
          <p:cNvSpPr>
            <a:spLocks noGrp="1"/>
          </p:cNvSpPr>
          <p:nvPr>
            <p:ph type="title"/>
          </p:nvPr>
        </p:nvSpPr>
        <p:spPr>
          <a:xfrm>
            <a:off x="640079" y="2053641"/>
            <a:ext cx="3669161" cy="2760098"/>
          </a:xfrm>
        </p:spPr>
        <p:txBody>
          <a:bodyPr>
            <a:normAutofit/>
          </a:bodyPr>
          <a:lstStyle/>
          <a:p>
            <a:r>
              <a:rPr lang="en-US">
                <a:solidFill>
                  <a:srgbClr val="FFFFFF"/>
                </a:solidFill>
              </a:rPr>
              <a:t>Anxiety &amp; Depression</a:t>
            </a:r>
          </a:p>
        </p:txBody>
      </p:sp>
      <p:sp>
        <p:nvSpPr>
          <p:cNvPr id="3" name="Content Placeholder 2">
            <a:extLst>
              <a:ext uri="{FF2B5EF4-FFF2-40B4-BE49-F238E27FC236}">
                <a16:creationId xmlns:a16="http://schemas.microsoft.com/office/drawing/2014/main" id="{108DD8E6-7D6D-DB41-ACD8-36EF3A800445}"/>
              </a:ext>
            </a:extLst>
          </p:cNvPr>
          <p:cNvSpPr>
            <a:spLocks noGrp="1"/>
          </p:cNvSpPr>
          <p:nvPr>
            <p:ph idx="1"/>
          </p:nvPr>
        </p:nvSpPr>
        <p:spPr>
          <a:xfrm>
            <a:off x="5994340" y="130627"/>
            <a:ext cx="6082110" cy="6858000"/>
          </a:xfrm>
        </p:spPr>
        <p:txBody>
          <a:bodyPr anchor="ctr">
            <a:normAutofit/>
          </a:bodyPr>
          <a:lstStyle/>
          <a:p>
            <a:r>
              <a:rPr lang="en-US" dirty="0">
                <a:solidFill>
                  <a:srgbClr val="000000"/>
                </a:solidFill>
              </a:rPr>
              <a:t>Terminally ill cancer patients with anxiety</a:t>
            </a:r>
          </a:p>
          <a:p>
            <a:pPr lvl="1"/>
            <a:r>
              <a:rPr lang="en-US" sz="2800" dirty="0">
                <a:solidFill>
                  <a:srgbClr val="000000"/>
                </a:solidFill>
              </a:rPr>
              <a:t>LSD + Psilocybin reduced anxiety associated with terminal cancer diagnoses</a:t>
            </a:r>
          </a:p>
          <a:p>
            <a:pPr lvl="1"/>
            <a:endParaRPr lang="en-US" sz="2800" dirty="0">
              <a:solidFill>
                <a:srgbClr val="000000"/>
              </a:solidFill>
            </a:endParaRPr>
          </a:p>
          <a:p>
            <a:r>
              <a:rPr lang="en-US" dirty="0">
                <a:solidFill>
                  <a:srgbClr val="000000"/>
                </a:solidFill>
              </a:rPr>
              <a:t>Treatment-resistant depression</a:t>
            </a:r>
          </a:p>
          <a:p>
            <a:pPr lvl="1"/>
            <a:r>
              <a:rPr lang="en-US" sz="2800" dirty="0">
                <a:solidFill>
                  <a:srgbClr val="000000"/>
                </a:solidFill>
              </a:rPr>
              <a:t>2 doses of psilocybin reduced depression (12 individuals)</a:t>
            </a:r>
          </a:p>
          <a:p>
            <a:pPr lvl="1"/>
            <a:endParaRPr lang="en-US" sz="2800" dirty="0">
              <a:solidFill>
                <a:srgbClr val="000000"/>
              </a:solidFill>
            </a:endParaRPr>
          </a:p>
          <a:p>
            <a:r>
              <a:rPr lang="en-US" dirty="0">
                <a:solidFill>
                  <a:srgbClr val="000000"/>
                </a:solidFill>
              </a:rPr>
              <a:t>Therapeutic relief can last up to 6 months with </a:t>
            </a:r>
            <a:r>
              <a:rPr lang="en-US">
                <a:solidFill>
                  <a:srgbClr val="000000"/>
                </a:solidFill>
              </a:rPr>
              <a:t>one administration</a:t>
            </a:r>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1780131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3C01C0-214E-4A41-A115-39558648ACCF}"/>
              </a:ext>
            </a:extLst>
          </p:cNvPr>
          <p:cNvSpPr>
            <a:spLocks noGrp="1"/>
          </p:cNvSpPr>
          <p:nvPr>
            <p:ph type="title"/>
          </p:nvPr>
        </p:nvSpPr>
        <p:spPr>
          <a:xfrm>
            <a:off x="838200" y="963877"/>
            <a:ext cx="3494362" cy="4930246"/>
          </a:xfrm>
        </p:spPr>
        <p:txBody>
          <a:bodyPr>
            <a:normAutofit/>
          </a:bodyPr>
          <a:lstStyle/>
          <a:p>
            <a:pPr algn="r"/>
            <a:r>
              <a:rPr lang="en-US" sz="4800" dirty="0">
                <a:solidFill>
                  <a:schemeClr val="accent1"/>
                </a:solidFill>
              </a:rPr>
              <a:t>Animal Models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7083516-4BF3-DD4D-BB91-DA8EC394DB1E}"/>
              </a:ext>
            </a:extLst>
          </p:cNvPr>
          <p:cNvSpPr>
            <a:spLocks noGrp="1"/>
          </p:cNvSpPr>
          <p:nvPr>
            <p:ph idx="1"/>
          </p:nvPr>
        </p:nvSpPr>
        <p:spPr>
          <a:xfrm>
            <a:off x="4912614" y="1069385"/>
            <a:ext cx="6699504" cy="4930246"/>
          </a:xfrm>
        </p:spPr>
        <p:txBody>
          <a:bodyPr anchor="ctr">
            <a:normAutofit/>
          </a:bodyPr>
          <a:lstStyle/>
          <a:p>
            <a:pPr marL="0" indent="0">
              <a:buNone/>
            </a:pPr>
            <a:r>
              <a:rPr lang="en-US" sz="2400" dirty="0"/>
              <a:t>1.  5-HT2A agonists (DOI) anxiolytic in the EPM</a:t>
            </a:r>
          </a:p>
          <a:p>
            <a:pPr lvl="1"/>
            <a:r>
              <a:rPr lang="en-US" dirty="0"/>
              <a:t>0.5, 1, 2 mg/kg</a:t>
            </a:r>
          </a:p>
          <a:p>
            <a:pPr lvl="1"/>
            <a:endParaRPr lang="en-US" dirty="0"/>
          </a:p>
          <a:p>
            <a:pPr marL="0" indent="0">
              <a:buNone/>
            </a:pPr>
            <a:r>
              <a:rPr lang="en-US" sz="2400" dirty="0"/>
              <a:t>2.  Facilitate fear conditioning </a:t>
            </a:r>
            <a:r>
              <a:rPr lang="en-US" sz="2400" b="1" u="sng" dirty="0"/>
              <a:t>and</a:t>
            </a:r>
            <a:r>
              <a:rPr lang="en-US" sz="2400" dirty="0"/>
              <a:t> extinction depending on time of administration</a:t>
            </a:r>
          </a:p>
          <a:p>
            <a:endParaRPr lang="en-US" sz="2400" dirty="0"/>
          </a:p>
          <a:p>
            <a:pPr marL="0" indent="0">
              <a:buNone/>
            </a:pPr>
            <a:r>
              <a:rPr lang="en-US" sz="2400" dirty="0"/>
              <a:t>3.  Increase impulsivity in a D</a:t>
            </a:r>
            <a:r>
              <a:rPr lang="en-US" sz="2400" baseline="-25000" dirty="0"/>
              <a:t>2</a:t>
            </a:r>
            <a:r>
              <a:rPr lang="en-US" sz="2400" dirty="0"/>
              <a:t> dependent manner</a:t>
            </a:r>
          </a:p>
          <a:p>
            <a:endParaRPr lang="en-US" sz="2400" dirty="0"/>
          </a:p>
          <a:p>
            <a:pPr marL="0" indent="0">
              <a:buNone/>
            </a:pPr>
            <a:r>
              <a:rPr lang="en-US" sz="2400" dirty="0"/>
              <a:t>4.  Chronic LSD treatment  </a:t>
            </a:r>
            <a:r>
              <a:rPr lang="en-US" sz="2400" dirty="0">
                <a:sym typeface="Wingdings" pitchFamily="2" charset="2"/>
              </a:rPr>
              <a:t> persistent behavioral abnormalities lasting long after drug administration ends</a:t>
            </a:r>
            <a:endParaRPr lang="en-US" sz="2400" dirty="0"/>
          </a:p>
          <a:p>
            <a:endParaRPr lang="en-US" sz="2400" dirty="0"/>
          </a:p>
        </p:txBody>
      </p:sp>
    </p:spTree>
    <p:extLst>
      <p:ext uri="{BB962C8B-B14F-4D97-AF65-F5344CB8AC3E}">
        <p14:creationId xmlns:p14="http://schemas.microsoft.com/office/powerpoint/2010/main" val="2241547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151717-DE9A-2E48-A13E-8F5B5F6B97C5}"/>
              </a:ext>
            </a:extLst>
          </p:cNvPr>
          <p:cNvSpPr>
            <a:spLocks noGrp="1"/>
          </p:cNvSpPr>
          <p:nvPr>
            <p:ph type="title"/>
          </p:nvPr>
        </p:nvSpPr>
        <p:spPr>
          <a:xfrm>
            <a:off x="655320" y="365125"/>
            <a:ext cx="9013052" cy="1623312"/>
          </a:xfrm>
        </p:spPr>
        <p:txBody>
          <a:bodyPr anchor="b">
            <a:normAutofit/>
          </a:bodyPr>
          <a:lstStyle/>
          <a:p>
            <a:r>
              <a:rPr lang="en-US" sz="4000" dirty="0"/>
              <a:t>Altered States of Consciousness (ASC)</a:t>
            </a:r>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FBF49C1-C7C8-6844-8BF4-0D8DD376BE47}"/>
              </a:ext>
            </a:extLst>
          </p:cNvPr>
          <p:cNvSpPr>
            <a:spLocks noGrp="1"/>
          </p:cNvSpPr>
          <p:nvPr>
            <p:ph idx="1"/>
          </p:nvPr>
        </p:nvSpPr>
        <p:spPr>
          <a:xfrm>
            <a:off x="655320" y="2644518"/>
            <a:ext cx="10100504" cy="3848353"/>
          </a:xfrm>
        </p:spPr>
        <p:txBody>
          <a:bodyPr>
            <a:normAutofit/>
          </a:bodyPr>
          <a:lstStyle/>
          <a:p>
            <a:pPr lvl="1"/>
            <a:r>
              <a:rPr lang="en-US" dirty="0"/>
              <a:t>“</a:t>
            </a:r>
            <a:r>
              <a:rPr lang="en-US" b="1" dirty="0"/>
              <a:t>Mental state induced by any psychological, physiological, or pharmacological manipulations that significantly deviates from normal waking consciousness</a:t>
            </a:r>
            <a:r>
              <a:rPr lang="en-US" dirty="0"/>
              <a:t>” (Ludwig 1966)</a:t>
            </a:r>
          </a:p>
          <a:p>
            <a:pPr lvl="1"/>
            <a:r>
              <a:rPr lang="en-US" dirty="0"/>
              <a:t>Hypothesized ASC induced intentionally (drugs, hypnosis…) and from diseases share a common core dimension</a:t>
            </a:r>
          </a:p>
          <a:p>
            <a:pPr lvl="1"/>
            <a:r>
              <a:rPr lang="en-US" dirty="0"/>
              <a:t>Testing done by Dittrich (1985) determined 3 primary etiology-independent dimensions </a:t>
            </a:r>
          </a:p>
          <a:p>
            <a:pPr lvl="2"/>
            <a:r>
              <a:rPr lang="en-US" sz="2400" dirty="0"/>
              <a:t>1. Oceanic Boundlessness</a:t>
            </a:r>
          </a:p>
          <a:p>
            <a:pPr lvl="2"/>
            <a:r>
              <a:rPr lang="en-US" sz="2400" dirty="0"/>
              <a:t>2. Anxious ego-dissolutions </a:t>
            </a:r>
          </a:p>
          <a:p>
            <a:pPr lvl="2"/>
            <a:r>
              <a:rPr lang="en-US" sz="2400" dirty="0"/>
              <a:t>3. Visionary restructuralization </a:t>
            </a:r>
          </a:p>
        </p:txBody>
      </p:sp>
    </p:spTree>
    <p:extLst>
      <p:ext uri="{BB962C8B-B14F-4D97-AF65-F5344CB8AC3E}">
        <p14:creationId xmlns:p14="http://schemas.microsoft.com/office/powerpoint/2010/main" val="1671509558"/>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64F6814-96D5-4463-898E-405CC0C40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9BB8C4-95DB-A342-8463-E7FB8319617E}"/>
              </a:ext>
            </a:extLst>
          </p:cNvPr>
          <p:cNvSpPr>
            <a:spLocks noGrp="1"/>
          </p:cNvSpPr>
          <p:nvPr>
            <p:ph type="title"/>
          </p:nvPr>
        </p:nvSpPr>
        <p:spPr>
          <a:xfrm>
            <a:off x="336883" y="640263"/>
            <a:ext cx="7174247" cy="1344975"/>
          </a:xfrm>
        </p:spPr>
        <p:txBody>
          <a:bodyPr>
            <a:normAutofit/>
          </a:bodyPr>
          <a:lstStyle/>
          <a:p>
            <a:pPr algn="ctr"/>
            <a:r>
              <a:rPr lang="en-US" sz="4000" u="sng" dirty="0"/>
              <a:t>Obsessive Compulsive Disorder (OCD)</a:t>
            </a:r>
          </a:p>
        </p:txBody>
      </p:sp>
      <p:sp>
        <p:nvSpPr>
          <p:cNvPr id="3" name="Content Placeholder 2">
            <a:extLst>
              <a:ext uri="{FF2B5EF4-FFF2-40B4-BE49-F238E27FC236}">
                <a16:creationId xmlns:a16="http://schemas.microsoft.com/office/drawing/2014/main" id="{12E0B37D-A59D-D14F-A64A-95837A6C2552}"/>
              </a:ext>
            </a:extLst>
          </p:cNvPr>
          <p:cNvSpPr>
            <a:spLocks noGrp="1"/>
          </p:cNvSpPr>
          <p:nvPr>
            <p:ph idx="1"/>
          </p:nvPr>
        </p:nvSpPr>
        <p:spPr>
          <a:xfrm>
            <a:off x="821516" y="2909907"/>
            <a:ext cx="6204984" cy="3626917"/>
          </a:xfrm>
        </p:spPr>
        <p:txBody>
          <a:bodyPr>
            <a:normAutofit/>
          </a:bodyPr>
          <a:lstStyle/>
          <a:p>
            <a:pPr marL="0" indent="0">
              <a:buNone/>
            </a:pPr>
            <a:r>
              <a:rPr lang="en-US" dirty="0"/>
              <a:t>Decreased OCD symptoms</a:t>
            </a:r>
            <a:br>
              <a:rPr lang="en-US" dirty="0"/>
            </a:br>
            <a:r>
              <a:rPr lang="en-US" dirty="0"/>
              <a:t>(by 23–100%) on the Yale–brown obsessive compulsive scale </a:t>
            </a:r>
          </a:p>
          <a:p>
            <a:pPr lvl="1"/>
            <a:r>
              <a:rPr lang="en-US" dirty="0"/>
              <a:t>patients previously treatment resistant </a:t>
            </a:r>
            <a:endParaRPr lang="en-US" sz="2000" dirty="0"/>
          </a:p>
          <a:p>
            <a:endParaRPr lang="en-US" sz="2400" dirty="0"/>
          </a:p>
        </p:txBody>
      </p:sp>
      <p:pic>
        <p:nvPicPr>
          <p:cNvPr id="18436" name="Picture 4" descr="Image result for obsessive compulsive example">
            <a:extLst>
              <a:ext uri="{FF2B5EF4-FFF2-40B4-BE49-F238E27FC236}">
                <a16:creationId xmlns:a16="http://schemas.microsoft.com/office/drawing/2014/main" id="{3D90F956-6B73-884B-99E6-663162B42A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36" r="3" b="3"/>
          <a:stretch/>
        </p:blipFill>
        <p:spPr bwMode="auto">
          <a:xfrm>
            <a:off x="7829551" y="306909"/>
            <a:ext cx="404240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Image result for obsessive compulsive cycle">
            <a:extLst>
              <a:ext uri="{FF2B5EF4-FFF2-40B4-BE49-F238E27FC236}">
                <a16:creationId xmlns:a16="http://schemas.microsoft.com/office/drawing/2014/main" id="{F2084F24-ABF5-E940-9E0C-E4FBFAFC7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919" y="2897477"/>
            <a:ext cx="4639081" cy="3626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832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305A2BA-010C-CE4B-B76E-54FF4B2C66C0}"/>
              </a:ext>
            </a:extLst>
          </p:cNvPr>
          <p:cNvSpPr>
            <a:spLocks noGrp="1"/>
          </p:cNvSpPr>
          <p:nvPr>
            <p:ph idx="1"/>
          </p:nvPr>
        </p:nvSpPr>
        <p:spPr>
          <a:xfrm>
            <a:off x="4958862" y="3753492"/>
            <a:ext cx="6433016" cy="838831"/>
          </a:xfrm>
        </p:spPr>
        <p:txBody>
          <a:bodyPr vert="horz" lIns="91440" tIns="45720" rIns="91440" bIns="45720" rtlCol="0" anchor="b">
            <a:normAutofit/>
          </a:bodyPr>
          <a:lstStyle/>
          <a:p>
            <a:pPr marL="0" indent="0" algn="r">
              <a:buNone/>
            </a:pPr>
            <a:r>
              <a:rPr lang="en-US" sz="2400" dirty="0">
                <a:solidFill>
                  <a:srgbClr val="000000"/>
                </a:solidFill>
              </a:rPr>
              <a:t>Treatment for nicotine addiction and alcoholism</a:t>
            </a:r>
          </a:p>
        </p:txBody>
      </p:sp>
      <p:sp>
        <p:nvSpPr>
          <p:cNvPr id="2" name="Title 1">
            <a:extLst>
              <a:ext uri="{FF2B5EF4-FFF2-40B4-BE49-F238E27FC236}">
                <a16:creationId xmlns:a16="http://schemas.microsoft.com/office/drawing/2014/main" id="{AC304FBD-F83C-874F-B2E0-6021F6165AEB}"/>
              </a:ext>
            </a:extLst>
          </p:cNvPr>
          <p:cNvSpPr>
            <a:spLocks noGrp="1"/>
          </p:cNvSpPr>
          <p:nvPr>
            <p:ph type="title"/>
          </p:nvPr>
        </p:nvSpPr>
        <p:spPr>
          <a:xfrm>
            <a:off x="5445299" y="4592325"/>
            <a:ext cx="5946579" cy="1514185"/>
          </a:xfrm>
        </p:spPr>
        <p:txBody>
          <a:bodyPr vert="horz" lIns="91440" tIns="45720" rIns="91440" bIns="45720" rtlCol="0" anchor="t">
            <a:normAutofit/>
          </a:bodyPr>
          <a:lstStyle/>
          <a:p>
            <a:pPr algn="r"/>
            <a:r>
              <a:rPr lang="en-US" sz="4800" dirty="0">
                <a:solidFill>
                  <a:srgbClr val="000000"/>
                </a:solidFill>
              </a:rPr>
              <a:t>Addiction</a:t>
            </a:r>
          </a:p>
        </p:txBody>
      </p:sp>
      <p:sp>
        <p:nvSpPr>
          <p:cNvPr id="81"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458" name="Picture 2" descr="Image result for addiction illustration">
            <a:extLst>
              <a:ext uri="{FF2B5EF4-FFF2-40B4-BE49-F238E27FC236}">
                <a16:creationId xmlns:a16="http://schemas.microsoft.com/office/drawing/2014/main" id="{42FB6117-32C5-DC40-9A4B-CB42D68E32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011" r="-4" b="-4"/>
          <a:stretch/>
        </p:blipFill>
        <p:spPr bwMode="auto">
          <a:xfrm>
            <a:off x="323181" y="3076453"/>
            <a:ext cx="3163437" cy="2688592"/>
          </a:xfrm>
          <a:prstGeom prst="rect">
            <a:avLst/>
          </a:prstGeom>
          <a:noFill/>
          <a:extLst>
            <a:ext uri="{909E8E84-426E-40DD-AFC4-6F175D3DCCD1}">
              <a14:hiddenFill xmlns:a14="http://schemas.microsoft.com/office/drawing/2010/main">
                <a:solidFill>
                  <a:srgbClr val="FFFFFF"/>
                </a:solidFill>
              </a14:hiddenFill>
            </a:ext>
          </a:extLst>
        </p:spPr>
      </p:pic>
      <p:sp>
        <p:nvSpPr>
          <p:cNvPr id="83" name="Freeform: Shape 82">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462" name="Picture 6" descr="Image result for mushroom karate">
            <a:extLst>
              <a:ext uri="{FF2B5EF4-FFF2-40B4-BE49-F238E27FC236}">
                <a16:creationId xmlns:a16="http://schemas.microsoft.com/office/drawing/2014/main" id="{D9F5CC7E-0929-0348-95B6-9D61D2DFA9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36" r="22155" b="2"/>
          <a:stretch/>
        </p:blipFill>
        <p:spPr bwMode="auto">
          <a:xfrm flipH="1">
            <a:off x="5749602" y="-223935"/>
            <a:ext cx="2088110" cy="3023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355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B70A3B-BDD8-884C-8E27-783495676811}"/>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Inflammation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DBD4BD5-B98B-7449-8812-6E29F4367175}"/>
              </a:ext>
            </a:extLst>
          </p:cNvPr>
          <p:cNvSpPr>
            <a:spLocks noGrp="1"/>
          </p:cNvSpPr>
          <p:nvPr>
            <p:ph idx="1"/>
          </p:nvPr>
        </p:nvSpPr>
        <p:spPr>
          <a:xfrm>
            <a:off x="4976031" y="842554"/>
            <a:ext cx="6894398" cy="6537960"/>
          </a:xfrm>
        </p:spPr>
        <p:txBody>
          <a:bodyPr anchor="ctr">
            <a:normAutofit/>
          </a:bodyPr>
          <a:lstStyle/>
          <a:p>
            <a:pPr marL="0" indent="0">
              <a:buNone/>
            </a:pPr>
            <a:r>
              <a:rPr lang="en-US" sz="2400" dirty="0"/>
              <a:t>Repair mechanism recruited after a physical, chemical, thermal, or biological damage to </a:t>
            </a:r>
            <a:r>
              <a:rPr lang="en-US" sz="2400" i="1" dirty="0"/>
              <a:t>remove the offensive agent and promote healing </a:t>
            </a:r>
          </a:p>
          <a:p>
            <a:pPr marL="0" indent="0">
              <a:buNone/>
            </a:pPr>
            <a:endParaRPr lang="en-US" sz="2400" i="1" dirty="0"/>
          </a:p>
          <a:p>
            <a:pPr marL="0" indent="0">
              <a:buNone/>
            </a:pPr>
            <a:r>
              <a:rPr lang="en-US" sz="2400" i="1" u="sng" dirty="0"/>
              <a:t>Innate Immune Response</a:t>
            </a:r>
            <a:r>
              <a:rPr lang="en-US" sz="2400" i="1" dirty="0"/>
              <a:t> – </a:t>
            </a:r>
            <a:r>
              <a:rPr lang="en-US" sz="2400" dirty="0"/>
              <a:t>response within minutes to hours of injury</a:t>
            </a:r>
          </a:p>
          <a:p>
            <a:pPr lvl="1"/>
            <a:r>
              <a:rPr lang="en-US" dirty="0"/>
              <a:t>Recruit immune cells  +  inflammatory responses through cytokine release</a:t>
            </a:r>
          </a:p>
          <a:p>
            <a:pPr lvl="1"/>
            <a:endParaRPr lang="en-US" dirty="0"/>
          </a:p>
          <a:p>
            <a:pPr marL="0" indent="0">
              <a:buNone/>
            </a:pPr>
            <a:r>
              <a:rPr lang="en-US" sz="2400" i="1" u="sng" dirty="0"/>
              <a:t>Active Immune Response</a:t>
            </a:r>
            <a:r>
              <a:rPr lang="en-US" sz="2400" dirty="0"/>
              <a:t> – recruited when innate response fails to eliminate agents	</a:t>
            </a:r>
          </a:p>
          <a:p>
            <a:pPr lvl="1"/>
            <a:r>
              <a:rPr lang="en-US" dirty="0"/>
              <a:t>Recognize ‘self’ antigens from ‘non-self’ antigens </a:t>
            </a:r>
            <a:endParaRPr lang="en-US" sz="2000" dirty="0"/>
          </a:p>
          <a:p>
            <a:pPr marL="0" indent="0">
              <a:buNone/>
            </a:pPr>
            <a:r>
              <a:rPr lang="en-US" sz="2400" dirty="0"/>
              <a:t>			</a:t>
            </a:r>
          </a:p>
          <a:p>
            <a:endParaRPr lang="en-US" sz="2200" dirty="0"/>
          </a:p>
          <a:p>
            <a:pPr marL="914400" lvl="2" indent="0">
              <a:buNone/>
            </a:pPr>
            <a:endParaRPr lang="en-US" sz="2200" b="1" dirty="0"/>
          </a:p>
          <a:p>
            <a:pPr lvl="1"/>
            <a:endParaRPr lang="en-US" sz="2200" dirty="0"/>
          </a:p>
        </p:txBody>
      </p:sp>
    </p:spTree>
    <p:extLst>
      <p:ext uri="{BB962C8B-B14F-4D97-AF65-F5344CB8AC3E}">
        <p14:creationId xmlns:p14="http://schemas.microsoft.com/office/powerpoint/2010/main" val="1685451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FFF933-5A7A-C446-B0AB-FD8589CA28B5}"/>
              </a:ext>
            </a:extLst>
          </p:cNvPr>
          <p:cNvSpPr>
            <a:spLocks noGrp="1"/>
          </p:cNvSpPr>
          <p:nvPr>
            <p:ph type="title"/>
          </p:nvPr>
        </p:nvSpPr>
        <p:spPr>
          <a:xfrm>
            <a:off x="838200" y="631825"/>
            <a:ext cx="10515600" cy="1325563"/>
          </a:xfrm>
        </p:spPr>
        <p:txBody>
          <a:bodyPr>
            <a:normAutofit/>
          </a:bodyPr>
          <a:lstStyle/>
          <a:p>
            <a:r>
              <a:rPr lang="en-US"/>
              <a:t>Pathological State of Immune System</a:t>
            </a:r>
            <a:endParaRPr lang="en-US" dirty="0"/>
          </a:p>
        </p:txBody>
      </p:sp>
      <p:sp>
        <p:nvSpPr>
          <p:cNvPr id="3" name="Content Placeholder 2">
            <a:extLst>
              <a:ext uri="{FF2B5EF4-FFF2-40B4-BE49-F238E27FC236}">
                <a16:creationId xmlns:a16="http://schemas.microsoft.com/office/drawing/2014/main" id="{032FDF5E-56AE-FD47-AC00-EB09DC72018D}"/>
              </a:ext>
            </a:extLst>
          </p:cNvPr>
          <p:cNvSpPr>
            <a:spLocks noGrp="1"/>
          </p:cNvSpPr>
          <p:nvPr>
            <p:ph idx="1"/>
          </p:nvPr>
        </p:nvSpPr>
        <p:spPr>
          <a:xfrm>
            <a:off x="321564" y="2057400"/>
            <a:ext cx="11548872" cy="4480560"/>
          </a:xfrm>
        </p:spPr>
        <p:txBody>
          <a:bodyPr>
            <a:normAutofit/>
          </a:bodyPr>
          <a:lstStyle/>
          <a:p>
            <a:r>
              <a:rPr lang="en-US" sz="2400" dirty="0"/>
              <a:t>Uncontrollable activation, </a:t>
            </a:r>
            <a:r>
              <a:rPr lang="en-US" sz="2400" b="1" dirty="0"/>
              <a:t>inducing tissue destruction rather than healing.</a:t>
            </a:r>
            <a:r>
              <a:rPr lang="en-US" sz="2400" dirty="0"/>
              <a:t> </a:t>
            </a:r>
          </a:p>
          <a:p>
            <a:pPr lvl="2"/>
            <a:r>
              <a:rPr lang="en-US" sz="2400" dirty="0"/>
              <a:t>Asthma. Allergic rhinitis, Autoimmune diseases, Type 1 diabetes, rheumatoid arthritis (RA), and lupus</a:t>
            </a:r>
          </a:p>
          <a:p>
            <a:r>
              <a:rPr lang="en-US" sz="2400" dirty="0"/>
              <a:t>Traditional treatments attempt to </a:t>
            </a:r>
          </a:p>
          <a:p>
            <a:pPr lvl="1"/>
            <a:r>
              <a:rPr lang="en-US" dirty="0"/>
              <a:t>prevent or decrease inflammation response</a:t>
            </a:r>
          </a:p>
          <a:p>
            <a:pPr lvl="1"/>
            <a:r>
              <a:rPr lang="en-US" dirty="0"/>
              <a:t>Suppress immune system</a:t>
            </a:r>
          </a:p>
          <a:p>
            <a:pPr lvl="1"/>
            <a:endParaRPr lang="en-US" dirty="0"/>
          </a:p>
          <a:p>
            <a:r>
              <a:rPr lang="en-US" sz="2400" dirty="0"/>
              <a:t>Key role in depression / addiction</a:t>
            </a:r>
          </a:p>
          <a:p>
            <a:pPr lvl="1"/>
            <a:r>
              <a:rPr lang="en-US" dirty="0"/>
              <a:t>Injections of proinflammatory agents  </a:t>
            </a:r>
            <a:r>
              <a:rPr lang="en-US" b="1" dirty="0"/>
              <a:t>TNF-α</a:t>
            </a:r>
            <a:r>
              <a:rPr lang="en-US" dirty="0"/>
              <a:t>  and </a:t>
            </a:r>
            <a:r>
              <a:rPr lang="en-US" b="1" dirty="0"/>
              <a:t>IL-1β </a:t>
            </a:r>
            <a:r>
              <a:rPr lang="en-US" dirty="0"/>
              <a:t>in healthy animals</a:t>
            </a:r>
          </a:p>
          <a:p>
            <a:pPr marL="457200" lvl="1" indent="0">
              <a:buNone/>
            </a:pPr>
            <a:r>
              <a:rPr lang="en-US" dirty="0"/>
              <a:t>	- Behavior similar to social withdrawal </a:t>
            </a:r>
          </a:p>
          <a:p>
            <a:endParaRPr lang="en-US" sz="2400" dirty="0"/>
          </a:p>
        </p:txBody>
      </p:sp>
    </p:spTree>
    <p:extLst>
      <p:ext uri="{BB962C8B-B14F-4D97-AF65-F5344CB8AC3E}">
        <p14:creationId xmlns:p14="http://schemas.microsoft.com/office/powerpoint/2010/main" val="2832812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4D93F70-4CF8-F64C-8C8E-C786E45DA60A}"/>
              </a:ext>
            </a:extLst>
          </p:cNvPr>
          <p:cNvSpPr>
            <a:spLocks noGrp="1"/>
          </p:cNvSpPr>
          <p:nvPr>
            <p:ph type="title"/>
          </p:nvPr>
        </p:nvSpPr>
        <p:spPr>
          <a:xfrm>
            <a:off x="863029" y="1012004"/>
            <a:ext cx="3416158" cy="4795408"/>
          </a:xfrm>
        </p:spPr>
        <p:txBody>
          <a:bodyPr>
            <a:normAutofit/>
          </a:bodyPr>
          <a:lstStyle/>
          <a:p>
            <a:r>
              <a:rPr lang="en-US" dirty="0">
                <a:solidFill>
                  <a:srgbClr val="FFFFFF"/>
                </a:solidFill>
                <a:latin typeface="Times New Roman" panose="02020603050405020304" pitchFamily="18" charset="0"/>
                <a:cs typeface="Times New Roman" panose="02020603050405020304" pitchFamily="18" charset="0"/>
              </a:rPr>
              <a:t>5-HT &amp; Inflammation</a:t>
            </a:r>
          </a:p>
        </p:txBody>
      </p:sp>
      <p:graphicFrame>
        <p:nvGraphicFramePr>
          <p:cNvPr id="5" name="Content Placeholder 2">
            <a:extLst>
              <a:ext uri="{FF2B5EF4-FFF2-40B4-BE49-F238E27FC236}">
                <a16:creationId xmlns:a16="http://schemas.microsoft.com/office/drawing/2014/main" id="{37EA137C-CF2B-4FA9-AA51-404B9677508F}"/>
              </a:ext>
            </a:extLst>
          </p:cNvPr>
          <p:cNvGraphicFramePr>
            <a:graphicFrameLocks noGrp="1"/>
          </p:cNvGraphicFramePr>
          <p:nvPr>
            <p:ph idx="1"/>
            <p:extLst>
              <p:ext uri="{D42A27DB-BD31-4B8C-83A1-F6EECF244321}">
                <p14:modId xmlns:p14="http://schemas.microsoft.com/office/powerpoint/2010/main" val="4165990951"/>
              </p:ext>
            </p:extLst>
          </p:nvPr>
        </p:nvGraphicFramePr>
        <p:xfrm>
          <a:off x="4998358" y="470924"/>
          <a:ext cx="6997700"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5402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6E8F3-0856-CA4B-B79E-EE903F7B6372}"/>
              </a:ext>
            </a:extLst>
          </p:cNvPr>
          <p:cNvSpPr>
            <a:spLocks noGrp="1"/>
          </p:cNvSpPr>
          <p:nvPr>
            <p:ph type="title"/>
          </p:nvPr>
        </p:nvSpPr>
        <p:spPr>
          <a:xfrm>
            <a:off x="960100" y="978102"/>
            <a:ext cx="10588434" cy="1062644"/>
          </a:xfrm>
        </p:spPr>
        <p:txBody>
          <a:bodyPr anchor="b">
            <a:normAutofit/>
          </a:bodyPr>
          <a:lstStyle/>
          <a:p>
            <a:r>
              <a:rPr lang="en-US" sz="4800" dirty="0"/>
              <a:t>Psychedelics &amp; Inflammation</a:t>
            </a:r>
          </a:p>
        </p:txBody>
      </p:sp>
      <p:cxnSp>
        <p:nvCxnSpPr>
          <p:cNvPr id="73" name="Straight Connector 72">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3316" name="Picture 4" descr="Image result for DOI drug">
            <a:hlinkClick r:id="rId2"/>
            <a:extLst>
              <a:ext uri="{FF2B5EF4-FFF2-40B4-BE49-F238E27FC236}">
                <a16:creationId xmlns:a16="http://schemas.microsoft.com/office/drawing/2014/main" id="{A54313E0-AAB9-3A4F-80DD-5207ADB0E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86" y="2548956"/>
            <a:ext cx="3172123" cy="292811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EE3CF5B-C7FC-FD4C-B04D-20C6E37FF354}"/>
              </a:ext>
            </a:extLst>
          </p:cNvPr>
          <p:cNvSpPr>
            <a:spLocks noGrp="1"/>
          </p:cNvSpPr>
          <p:nvPr>
            <p:ph idx="1"/>
          </p:nvPr>
        </p:nvSpPr>
        <p:spPr>
          <a:xfrm>
            <a:off x="4346284" y="2395663"/>
            <a:ext cx="8477085" cy="4592963"/>
          </a:xfrm>
        </p:spPr>
        <p:txBody>
          <a:bodyPr>
            <a:normAutofit/>
          </a:bodyPr>
          <a:lstStyle/>
          <a:p>
            <a:pPr marL="0" indent="0">
              <a:buNone/>
            </a:pPr>
            <a:r>
              <a:rPr lang="en-US" b="1" dirty="0"/>
              <a:t>DOI </a:t>
            </a:r>
            <a:r>
              <a:rPr lang="en-US" dirty="0"/>
              <a:t>(and LSD) potently reduces TNF-α  (rat smooth muscle cells) </a:t>
            </a:r>
          </a:p>
          <a:p>
            <a:pPr marL="457200" lvl="1" indent="0">
              <a:buNone/>
            </a:pPr>
            <a:r>
              <a:rPr lang="en-US" sz="2600" dirty="0"/>
              <a:t>- IC</a:t>
            </a:r>
            <a:r>
              <a:rPr lang="en-US" sz="2600" baseline="-25000" dirty="0"/>
              <a:t>50</a:t>
            </a:r>
            <a:r>
              <a:rPr lang="en-US" sz="2600" dirty="0"/>
              <a:t> concentrations 10–20 </a:t>
            </a:r>
            <a:r>
              <a:rPr lang="en-US" sz="2600" dirty="0" err="1"/>
              <a:t>pM</a:t>
            </a:r>
            <a:r>
              <a:rPr lang="en-US" sz="2600" dirty="0"/>
              <a:t> </a:t>
            </a:r>
          </a:p>
          <a:p>
            <a:pPr lvl="1"/>
            <a:endParaRPr lang="en-US" sz="2600" dirty="0"/>
          </a:p>
          <a:p>
            <a:pPr lvl="1"/>
            <a:r>
              <a:rPr lang="en-US" sz="2600" dirty="0"/>
              <a:t>Inhibited the TNF-a induced expression of genes encoding</a:t>
            </a:r>
          </a:p>
          <a:p>
            <a:pPr lvl="2"/>
            <a:r>
              <a:rPr lang="en-US" sz="2600" dirty="0"/>
              <a:t>Intracellular adhesion molecule-1 (ICAM-1), </a:t>
            </a:r>
          </a:p>
          <a:p>
            <a:pPr lvl="2"/>
            <a:r>
              <a:rPr lang="en-US" sz="2600" dirty="0"/>
              <a:t>Vascular cell adhesion molecule-1 (VCAM-1), </a:t>
            </a:r>
          </a:p>
          <a:p>
            <a:pPr lvl="2"/>
            <a:r>
              <a:rPr lang="en-US" sz="2600" dirty="0"/>
              <a:t>Blocked activation and nuclear translocation of      NF-𝜅B</a:t>
            </a:r>
          </a:p>
          <a:p>
            <a:pPr lvl="2"/>
            <a:r>
              <a:rPr lang="en-US" sz="2600" dirty="0"/>
              <a:t>Blocked activation nitric oxide synthase activity </a:t>
            </a:r>
          </a:p>
          <a:p>
            <a:pPr lvl="1"/>
            <a:endParaRPr lang="en-US" sz="2600" dirty="0"/>
          </a:p>
          <a:p>
            <a:endParaRPr lang="en-US" dirty="0"/>
          </a:p>
        </p:txBody>
      </p:sp>
      <p:sp>
        <p:nvSpPr>
          <p:cNvPr id="10" name="Rectangle 3">
            <a:extLst>
              <a:ext uri="{FF2B5EF4-FFF2-40B4-BE49-F238E27FC236}">
                <a16:creationId xmlns:a16="http://schemas.microsoft.com/office/drawing/2014/main" id="{3460D3F8-79E2-D94A-9E8B-929D93FD1DDA}"/>
              </a:ext>
            </a:extLst>
          </p:cNvPr>
          <p:cNvSpPr>
            <a:spLocks noChangeArrowheads="1"/>
          </p:cNvSpPr>
          <p:nvPr/>
        </p:nvSpPr>
        <p:spPr bwMode="auto">
          <a:xfrm>
            <a:off x="529780" y="4173424"/>
            <a:ext cx="3178629"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96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2,5-Dimethoy-4-iodoamphetamine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(DOI)</a:t>
            </a:r>
          </a:p>
        </p:txBody>
      </p:sp>
    </p:spTree>
    <p:extLst>
      <p:ext uri="{BB962C8B-B14F-4D97-AF65-F5344CB8AC3E}">
        <p14:creationId xmlns:p14="http://schemas.microsoft.com/office/powerpoint/2010/main" val="743674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AA2B55-6075-9247-9E9B-8BE429CC3CD4}"/>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tabLst>
                <a:tab pos="4783138" algn="l"/>
              </a:tabLst>
            </a:pPr>
            <a:r>
              <a:rPr lang="en-US" sz="4800" kern="1200">
                <a:solidFill>
                  <a:srgbClr val="FFFFFF"/>
                </a:solidFill>
                <a:latin typeface="+mj-lt"/>
                <a:ea typeface="+mj-ea"/>
                <a:cs typeface="+mj-cs"/>
              </a:rPr>
              <a:t>Proposed mechanism?</a:t>
            </a:r>
          </a:p>
        </p:txBody>
      </p:sp>
      <p:pic>
        <p:nvPicPr>
          <p:cNvPr id="5" name="Picture 4">
            <a:extLst>
              <a:ext uri="{FF2B5EF4-FFF2-40B4-BE49-F238E27FC236}">
                <a16:creationId xmlns:a16="http://schemas.microsoft.com/office/drawing/2014/main" id="{6928BBBE-6A61-AA4C-900B-CEC1ACBC0EA1}"/>
              </a:ext>
            </a:extLst>
          </p:cNvPr>
          <p:cNvPicPr>
            <a:picLocks noChangeAspect="1"/>
          </p:cNvPicPr>
          <p:nvPr/>
        </p:nvPicPr>
        <p:blipFill>
          <a:blip r:embed="rId2"/>
          <a:stretch>
            <a:fillRect/>
          </a:stretch>
        </p:blipFill>
        <p:spPr>
          <a:xfrm>
            <a:off x="5310555" y="93817"/>
            <a:ext cx="6138496" cy="6764184"/>
          </a:xfrm>
          <a:prstGeom prst="rect">
            <a:avLst/>
          </a:prstGeom>
        </p:spPr>
      </p:pic>
    </p:spTree>
    <p:extLst>
      <p:ext uri="{BB962C8B-B14F-4D97-AF65-F5344CB8AC3E}">
        <p14:creationId xmlns:p14="http://schemas.microsoft.com/office/powerpoint/2010/main" val="2204532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4EF6D-CB1D-6D44-A03B-52FC61506999}"/>
              </a:ext>
            </a:extLst>
          </p:cNvPr>
          <p:cNvSpPr>
            <a:spLocks noGrp="1"/>
          </p:cNvSpPr>
          <p:nvPr>
            <p:ph type="title"/>
          </p:nvPr>
        </p:nvSpPr>
        <p:spPr>
          <a:xfrm>
            <a:off x="4504147" y="97971"/>
            <a:ext cx="3183702" cy="1325563"/>
          </a:xfrm>
        </p:spPr>
        <p:txBody>
          <a:bodyPr>
            <a:normAutofit/>
          </a:bodyPr>
          <a:lstStyle/>
          <a:p>
            <a:r>
              <a:rPr lang="en-US" sz="5400" u="sng" dirty="0"/>
              <a:t>DOI </a:t>
            </a:r>
            <a:r>
              <a:rPr lang="en-US" sz="5400" i="1" u="sng" dirty="0"/>
              <a:t>in vivo</a:t>
            </a:r>
            <a:endParaRPr lang="en-US" sz="5400" u="sng" dirty="0"/>
          </a:p>
        </p:txBody>
      </p:sp>
      <p:sp>
        <p:nvSpPr>
          <p:cNvPr id="3" name="Content Placeholder 2">
            <a:extLst>
              <a:ext uri="{FF2B5EF4-FFF2-40B4-BE49-F238E27FC236}">
                <a16:creationId xmlns:a16="http://schemas.microsoft.com/office/drawing/2014/main" id="{42DF76B7-6108-5B4B-8672-FDDD6BA0C34A}"/>
              </a:ext>
            </a:extLst>
          </p:cNvPr>
          <p:cNvSpPr>
            <a:spLocks noGrp="1"/>
          </p:cNvSpPr>
          <p:nvPr>
            <p:ph idx="1"/>
          </p:nvPr>
        </p:nvSpPr>
        <p:spPr>
          <a:xfrm>
            <a:off x="321563" y="1188316"/>
            <a:ext cx="11548871" cy="5044841"/>
          </a:xfrm>
        </p:spPr>
        <p:txBody>
          <a:bodyPr>
            <a:normAutofit/>
          </a:bodyPr>
          <a:lstStyle/>
          <a:p>
            <a:pPr marL="0" indent="0">
              <a:buNone/>
            </a:pPr>
            <a:r>
              <a:rPr lang="en-US" sz="3200" dirty="0"/>
              <a:t>Mice injected </a:t>
            </a:r>
            <a:r>
              <a:rPr lang="en-US" sz="3200" i="1" dirty="0"/>
              <a:t>ip</a:t>
            </a:r>
            <a:r>
              <a:rPr lang="en-US" sz="3200" dirty="0"/>
              <a:t> - TNF-α </a:t>
            </a:r>
          </a:p>
          <a:p>
            <a:pPr marL="457200" lvl="1" indent="0">
              <a:buNone/>
            </a:pPr>
            <a:r>
              <a:rPr lang="en-US" sz="4400" dirty="0">
                <a:latin typeface="Times New Roman" panose="02020603050405020304" pitchFamily="18" charset="0"/>
                <a:cs typeface="Times New Roman" panose="02020603050405020304" pitchFamily="18" charset="0"/>
                <a:sym typeface="Wingdings" pitchFamily="2" charset="2"/>
              </a:rPr>
              <a:t>→</a:t>
            </a:r>
            <a:r>
              <a:rPr lang="en-US" sz="2800" dirty="0">
                <a:latin typeface="Times New Roman" panose="02020603050405020304" pitchFamily="18" charset="0"/>
                <a:cs typeface="Times New Roman" panose="02020603050405020304" pitchFamily="18" charset="0"/>
                <a:sym typeface="Wingdings" pitchFamily="2" charset="2"/>
              </a:rPr>
              <a:t> </a:t>
            </a:r>
            <a:r>
              <a:rPr lang="en-US" sz="2800" dirty="0">
                <a:sym typeface="Wingdings" pitchFamily="2" charset="2"/>
              </a:rPr>
              <a:t>2</a:t>
            </a:r>
            <a:r>
              <a:rPr lang="en-US" sz="2800" baseline="30000" dirty="0">
                <a:sym typeface="Wingdings" pitchFamily="2" charset="2"/>
              </a:rPr>
              <a:t>nd</a:t>
            </a:r>
            <a:r>
              <a:rPr lang="en-US" sz="2800" dirty="0">
                <a:sym typeface="Wingdings" pitchFamily="2" charset="2"/>
              </a:rPr>
              <a:t> injection of either  DOI, </a:t>
            </a:r>
            <a:r>
              <a:rPr lang="en-US" sz="2800" dirty="0"/>
              <a:t>TNF-α,or  Vehicle </a:t>
            </a:r>
            <a:r>
              <a:rPr lang="en-US" sz="4400" dirty="0">
                <a:latin typeface="Times New Roman" panose="02020603050405020304" pitchFamily="18" charset="0"/>
                <a:cs typeface="Times New Roman" panose="02020603050405020304" pitchFamily="18" charset="0"/>
                <a:sym typeface="Wingdings" pitchFamily="2" charset="2"/>
              </a:rPr>
              <a:t>→ </a:t>
            </a:r>
            <a:r>
              <a:rPr lang="en-US" sz="2800" dirty="0">
                <a:latin typeface="Times New Roman" panose="02020603050405020304" pitchFamily="18" charset="0"/>
                <a:cs typeface="Times New Roman" panose="02020603050405020304" pitchFamily="18" charset="0"/>
                <a:sym typeface="Wingdings" pitchFamily="2" charset="2"/>
              </a:rPr>
              <a:t>tissues/blood taken</a:t>
            </a:r>
          </a:p>
          <a:p>
            <a:pPr marL="457200" lvl="1" indent="0">
              <a:buNone/>
            </a:pPr>
            <a:r>
              <a:rPr lang="en-US" sz="3200" dirty="0"/>
              <a:t>			(R)-DOI treatment </a:t>
            </a:r>
            <a:r>
              <a:rPr lang="en-US" sz="2800" dirty="0"/>
              <a:t>0.3 mg/kg max dose</a:t>
            </a:r>
            <a:r>
              <a:rPr lang="en-US" sz="3200" dirty="0"/>
              <a:t>	</a:t>
            </a:r>
            <a:r>
              <a:rPr lang="en-US" sz="2800" dirty="0"/>
              <a:t>    </a:t>
            </a:r>
          </a:p>
          <a:p>
            <a:pPr lvl="2"/>
            <a:endParaRPr lang="en-US" dirty="0"/>
          </a:p>
          <a:p>
            <a:endParaRPr lang="en-US" dirty="0"/>
          </a:p>
        </p:txBody>
      </p:sp>
      <p:sp>
        <p:nvSpPr>
          <p:cNvPr id="4" name="TextBox 3">
            <a:extLst>
              <a:ext uri="{FF2B5EF4-FFF2-40B4-BE49-F238E27FC236}">
                <a16:creationId xmlns:a16="http://schemas.microsoft.com/office/drawing/2014/main" id="{69C3C4F4-FB73-AD45-A96A-BAACC14A15C3}"/>
              </a:ext>
            </a:extLst>
          </p:cNvPr>
          <p:cNvSpPr txBox="1"/>
          <p:nvPr/>
        </p:nvSpPr>
        <p:spPr>
          <a:xfrm>
            <a:off x="7859486" y="2084507"/>
            <a:ext cx="886012" cy="369332"/>
          </a:xfrm>
          <a:prstGeom prst="rect">
            <a:avLst/>
          </a:prstGeom>
          <a:noFill/>
        </p:spPr>
        <p:txBody>
          <a:bodyPr wrap="none" rtlCol="0">
            <a:spAutoFit/>
          </a:bodyPr>
          <a:lstStyle/>
          <a:p>
            <a:r>
              <a:rPr lang="en-US" dirty="0"/>
              <a:t>5 hours</a:t>
            </a:r>
          </a:p>
        </p:txBody>
      </p:sp>
      <p:pic>
        <p:nvPicPr>
          <p:cNvPr id="14337" name="Picture 1" descr="page8image1764416">
            <a:extLst>
              <a:ext uri="{FF2B5EF4-FFF2-40B4-BE49-F238E27FC236}">
                <a16:creationId xmlns:a16="http://schemas.microsoft.com/office/drawing/2014/main" id="{4DB6A5D4-E536-7447-B7F0-584FDF22C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868" y="2809313"/>
            <a:ext cx="9024264" cy="395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604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19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234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Image result for dimethyltryptamine synthesis">
            <a:extLst>
              <a:ext uri="{FF2B5EF4-FFF2-40B4-BE49-F238E27FC236}">
                <a16:creationId xmlns:a16="http://schemas.microsoft.com/office/drawing/2014/main" id="{79D6753A-9E35-EE4D-A03C-F7FD4B47EE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62" y="836129"/>
            <a:ext cx="6553545" cy="5193684"/>
          </a:xfrm>
          <a:prstGeom prst="rect">
            <a:avLst/>
          </a:prstGeom>
          <a:noFill/>
          <a:extLst>
            <a:ext uri="{909E8E84-426E-40DD-AFC4-6F175D3DCCD1}">
              <a14:hiddenFill xmlns:a14="http://schemas.microsoft.com/office/drawing/2010/main">
                <a:solidFill>
                  <a:srgbClr val="FFFFFF"/>
                </a:solidFill>
              </a14:hiddenFill>
            </a:ext>
          </a:extLst>
        </p:spPr>
      </p:pic>
      <p:cxnSp>
        <p:nvCxnSpPr>
          <p:cNvPr id="8197" name="Straight Connector 19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777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E5D5F59-D008-E94F-B54D-EEB3D53B018C}"/>
              </a:ext>
            </a:extLst>
          </p:cNvPr>
          <p:cNvSpPr txBox="1"/>
          <p:nvPr/>
        </p:nvSpPr>
        <p:spPr>
          <a:xfrm>
            <a:off x="7520135" y="4213111"/>
            <a:ext cx="4235656" cy="3103233"/>
          </a:xfrm>
          <a:prstGeom prst="rect">
            <a:avLst/>
          </a:prstGeom>
        </p:spPr>
        <p:txBody>
          <a:bodyPr vert="horz" lIns="91440" tIns="45720" rIns="91440" bIns="45720" rtlCol="0">
            <a:normAutofit/>
          </a:bodyPr>
          <a:lstStyle/>
          <a:p>
            <a:pPr>
              <a:lnSpc>
                <a:spcPct val="90000"/>
              </a:lnSpc>
              <a:spcAft>
                <a:spcPts val="600"/>
              </a:spcAft>
            </a:pPr>
            <a:r>
              <a:rPr lang="en-US" b="1" u="sng" dirty="0">
                <a:solidFill>
                  <a:schemeClr val="bg1"/>
                </a:solidFill>
              </a:rPr>
              <a:t>INMT</a:t>
            </a:r>
          </a:p>
          <a:p>
            <a:pPr>
              <a:lnSpc>
                <a:spcPct val="90000"/>
              </a:lnSpc>
              <a:spcAft>
                <a:spcPts val="600"/>
              </a:spcAft>
            </a:pPr>
            <a:r>
              <a:rPr lang="en-US" dirty="0">
                <a:solidFill>
                  <a:schemeClr val="bg1"/>
                </a:solidFill>
              </a:rPr>
              <a:t>Widely expressed in mammalian tissues</a:t>
            </a:r>
          </a:p>
          <a:p>
            <a:pPr marL="914400" lvl="1" indent="-228600">
              <a:lnSpc>
                <a:spcPct val="90000"/>
              </a:lnSpc>
              <a:spcAft>
                <a:spcPts val="600"/>
              </a:spcAft>
              <a:buFont typeface="Arial" panose="020B0604020202020204" pitchFamily="34" charset="0"/>
              <a:buChar char="•"/>
            </a:pPr>
            <a:r>
              <a:rPr lang="en-US" dirty="0">
                <a:solidFill>
                  <a:schemeClr val="bg1"/>
                </a:solidFill>
              </a:rPr>
              <a:t>Lungs, adrenals, thyroid, lymph nodes, placenta, heart, pancreas, retina,  pineal gland</a:t>
            </a:r>
          </a:p>
        </p:txBody>
      </p:sp>
      <p:sp>
        <p:nvSpPr>
          <p:cNvPr id="7" name="TextBox 6">
            <a:extLst>
              <a:ext uri="{FF2B5EF4-FFF2-40B4-BE49-F238E27FC236}">
                <a16:creationId xmlns:a16="http://schemas.microsoft.com/office/drawing/2014/main" id="{A435FB32-D8F3-DC4F-8E16-596B84972E79}"/>
              </a:ext>
            </a:extLst>
          </p:cNvPr>
          <p:cNvSpPr txBox="1"/>
          <p:nvPr/>
        </p:nvSpPr>
        <p:spPr>
          <a:xfrm>
            <a:off x="7520135" y="321177"/>
            <a:ext cx="4227203" cy="2477601"/>
          </a:xfrm>
          <a:prstGeom prst="rect">
            <a:avLst/>
          </a:prstGeom>
          <a:noFill/>
        </p:spPr>
        <p:txBody>
          <a:bodyPr wrap="square" rtlCol="0">
            <a:spAutoFit/>
          </a:bodyPr>
          <a:lstStyle/>
          <a:p>
            <a:pPr>
              <a:spcAft>
                <a:spcPts val="600"/>
              </a:spcAft>
            </a:pPr>
            <a:r>
              <a:rPr lang="en-US" sz="2800" b="1" u="sng" dirty="0">
                <a:solidFill>
                  <a:schemeClr val="bg1"/>
                </a:solidFill>
              </a:rPr>
              <a:t>Dimethyltryptamine</a:t>
            </a:r>
            <a:r>
              <a:rPr lang="en-US" dirty="0">
                <a:solidFill>
                  <a:schemeClr val="bg1"/>
                </a:solidFill>
              </a:rPr>
              <a:t> </a:t>
            </a:r>
            <a:endParaRPr lang="en-US" sz="2000" dirty="0">
              <a:solidFill>
                <a:schemeClr val="bg1"/>
              </a:solidFill>
            </a:endParaRPr>
          </a:p>
          <a:p>
            <a:pPr>
              <a:spcAft>
                <a:spcPts val="600"/>
              </a:spcAft>
            </a:pPr>
            <a:r>
              <a:rPr lang="en-US" sz="2000" dirty="0">
                <a:solidFill>
                  <a:schemeClr val="bg1"/>
                </a:solidFill>
              </a:rPr>
              <a:t>Produced by many plants and mammal</a:t>
            </a:r>
          </a:p>
          <a:p>
            <a:pPr>
              <a:spcAft>
                <a:spcPts val="600"/>
              </a:spcAft>
            </a:pPr>
            <a:r>
              <a:rPr lang="en-US" sz="2000" dirty="0">
                <a:solidFill>
                  <a:schemeClr val="bg1"/>
                </a:solidFill>
              </a:rPr>
              <a:t>Unknown biological role, very low endogenous levels</a:t>
            </a:r>
          </a:p>
          <a:p>
            <a:pPr>
              <a:spcAft>
                <a:spcPts val="600"/>
              </a:spcAft>
            </a:pPr>
            <a:r>
              <a:rPr lang="en-US" sz="2000" dirty="0">
                <a:solidFill>
                  <a:schemeClr val="bg1"/>
                </a:solidFill>
              </a:rPr>
              <a:t>2 days treatment w/ irreversible MAO inhibitor    </a:t>
            </a:r>
            <a:r>
              <a:rPr lang="en-US" sz="3200" dirty="0">
                <a:solidFill>
                  <a:schemeClr val="bg1"/>
                </a:solidFill>
                <a:latin typeface="Times New Roman" panose="02020603050405020304" pitchFamily="18" charset="0"/>
                <a:ea typeface="STHupo" panose="02010800040101010101" pitchFamily="2" charset="-122"/>
                <a:cs typeface="Times New Roman" panose="02020603050405020304" pitchFamily="18" charset="0"/>
                <a:sym typeface="Wingdings" pitchFamily="2" charset="2"/>
              </a:rPr>
              <a:t>→</a:t>
            </a:r>
            <a:r>
              <a:rPr lang="en-US" sz="2000" dirty="0">
                <a:solidFill>
                  <a:schemeClr val="bg1"/>
                </a:solidFill>
                <a:sym typeface="Wingdings" pitchFamily="2" charset="2"/>
              </a:rPr>
              <a:t>    10-15</a:t>
            </a:r>
            <a:r>
              <a:rPr lang="en-US" sz="2200" dirty="0">
                <a:solidFill>
                  <a:schemeClr val="bg1"/>
                </a:solidFill>
                <a:sym typeface="Wingdings" pitchFamily="2" charset="2"/>
              </a:rPr>
              <a:t> </a:t>
            </a:r>
            <a:r>
              <a:rPr lang="en-US" sz="2200" dirty="0" err="1">
                <a:solidFill>
                  <a:schemeClr val="bg1"/>
                </a:solidFill>
                <a:sym typeface="Wingdings" pitchFamily="2" charset="2"/>
              </a:rPr>
              <a:t>pg</a:t>
            </a:r>
            <a:r>
              <a:rPr lang="en-US" sz="2200" dirty="0">
                <a:solidFill>
                  <a:schemeClr val="bg1"/>
                </a:solidFill>
                <a:sym typeface="Wingdings" pitchFamily="2" charset="2"/>
              </a:rPr>
              <a:t>/g  (rats)</a:t>
            </a:r>
            <a:r>
              <a:rPr lang="en-US" sz="2200" dirty="0">
                <a:sym typeface="Wingdings" pitchFamily="2" charset="2"/>
              </a:rPr>
              <a:t>	</a:t>
            </a:r>
            <a:endParaRPr lang="en-US" sz="2200" dirty="0"/>
          </a:p>
        </p:txBody>
      </p:sp>
    </p:spTree>
    <p:extLst>
      <p:ext uri="{BB962C8B-B14F-4D97-AF65-F5344CB8AC3E}">
        <p14:creationId xmlns:p14="http://schemas.microsoft.com/office/powerpoint/2010/main" val="3570817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599C0E-11A3-B348-8A93-A839AE4471A2}"/>
              </a:ext>
            </a:extLst>
          </p:cNvPr>
          <p:cNvSpPr>
            <a:spLocks noGrp="1"/>
          </p:cNvSpPr>
          <p:nvPr>
            <p:ph idx="1"/>
          </p:nvPr>
        </p:nvSpPr>
        <p:spPr>
          <a:xfrm>
            <a:off x="-46821" y="971617"/>
            <a:ext cx="5123359" cy="5467283"/>
          </a:xfrm>
        </p:spPr>
        <p:txBody>
          <a:bodyPr vert="horz" lIns="91440" tIns="45720" rIns="91440" bIns="45720" rtlCol="0">
            <a:normAutofit/>
          </a:bodyPr>
          <a:lstStyle/>
          <a:p>
            <a:r>
              <a:rPr lang="en-US" sz="2400" dirty="0">
                <a:solidFill>
                  <a:schemeClr val="bg1"/>
                </a:solidFill>
              </a:rPr>
              <a:t>Ketamine [</a:t>
            </a:r>
            <a:r>
              <a:rPr lang="en-US" sz="2400" b="1" dirty="0">
                <a:solidFill>
                  <a:schemeClr val="bg1"/>
                </a:solidFill>
              </a:rPr>
              <a:t>NMDA-R Antagonist</a:t>
            </a:r>
            <a:r>
              <a:rPr lang="en-US" sz="2400" dirty="0">
                <a:solidFill>
                  <a:schemeClr val="bg1"/>
                </a:solidFill>
              </a:rPr>
              <a:t>]</a:t>
            </a:r>
          </a:p>
          <a:p>
            <a:r>
              <a:rPr lang="en-US" sz="2400" dirty="0">
                <a:solidFill>
                  <a:schemeClr val="bg1"/>
                </a:solidFill>
              </a:rPr>
              <a:t>Phencyclidine (PCP) [</a:t>
            </a:r>
            <a:r>
              <a:rPr lang="en-US" sz="2400" b="1" dirty="0">
                <a:solidFill>
                  <a:schemeClr val="bg1"/>
                </a:solidFill>
              </a:rPr>
              <a:t>NMDA-R Antagonist</a:t>
            </a:r>
            <a:r>
              <a:rPr lang="en-US" sz="2400" dirty="0">
                <a:solidFill>
                  <a:schemeClr val="bg1"/>
                </a:solidFill>
              </a:rPr>
              <a:t>]</a:t>
            </a:r>
          </a:p>
          <a:p>
            <a:r>
              <a:rPr lang="en-US" sz="2400" dirty="0">
                <a:solidFill>
                  <a:schemeClr val="bg1"/>
                </a:solidFill>
              </a:rPr>
              <a:t>Salvinorin A (</a:t>
            </a:r>
            <a:r>
              <a:rPr lang="en-US" sz="2400" b="1" dirty="0">
                <a:solidFill>
                  <a:schemeClr val="bg1"/>
                </a:solidFill>
              </a:rPr>
              <a:t>𝜅-opioid agonist</a:t>
            </a:r>
            <a:r>
              <a:rPr lang="en-US" sz="2400" dirty="0">
                <a:solidFill>
                  <a:schemeClr val="bg1"/>
                </a:solidFill>
              </a:rPr>
              <a:t>)</a:t>
            </a:r>
          </a:p>
          <a:p>
            <a:pPr marL="457200" lvl="1" indent="0">
              <a:buNone/>
            </a:pPr>
            <a:endParaRPr lang="en-US" sz="2800" dirty="0">
              <a:solidFill>
                <a:schemeClr val="bg1"/>
              </a:solidFill>
            </a:endParaRPr>
          </a:p>
          <a:p>
            <a:pPr marL="457200" lvl="1" indent="0">
              <a:buNone/>
            </a:pPr>
            <a:endParaRPr lang="en-US" sz="2800" dirty="0">
              <a:solidFill>
                <a:schemeClr val="bg1"/>
              </a:solidFill>
            </a:endParaRPr>
          </a:p>
          <a:p>
            <a:pPr marL="457200" lvl="1" indent="0">
              <a:buNone/>
            </a:pPr>
            <a:endParaRPr lang="en-US" sz="2800" dirty="0">
              <a:solidFill>
                <a:schemeClr val="bg1"/>
              </a:solidFill>
            </a:endParaRPr>
          </a:p>
          <a:p>
            <a:pPr marL="0" indent="0">
              <a:buNone/>
            </a:pPr>
            <a:endParaRPr lang="en-US" sz="3200" dirty="0">
              <a:solidFill>
                <a:schemeClr val="bg1"/>
              </a:solidFill>
              <a:sym typeface="Wingdings" pitchFamily="2" charset="2"/>
            </a:endParaRPr>
          </a:p>
          <a:p>
            <a:r>
              <a:rPr lang="en-US" dirty="0">
                <a:solidFill>
                  <a:schemeClr val="bg1"/>
                </a:solidFill>
              </a:rPr>
              <a:t>Muscimol </a:t>
            </a:r>
            <a:r>
              <a:rPr lang="en-US" sz="2400" dirty="0">
                <a:solidFill>
                  <a:schemeClr val="bg1"/>
                </a:solidFill>
              </a:rPr>
              <a:t>(</a:t>
            </a:r>
            <a:r>
              <a:rPr lang="en-US" sz="2400" b="1" dirty="0">
                <a:solidFill>
                  <a:schemeClr val="bg1"/>
                </a:solidFill>
              </a:rPr>
              <a:t>GABA</a:t>
            </a:r>
            <a:r>
              <a:rPr lang="en-US" sz="2400" b="1" baseline="-25000" dirty="0">
                <a:solidFill>
                  <a:schemeClr val="bg1"/>
                </a:solidFill>
              </a:rPr>
              <a:t>A </a:t>
            </a:r>
            <a:r>
              <a:rPr lang="en-US" sz="2400" b="1" dirty="0">
                <a:solidFill>
                  <a:schemeClr val="bg1"/>
                </a:solidFill>
              </a:rPr>
              <a:t>agonist</a:t>
            </a:r>
            <a:r>
              <a:rPr lang="en-US" sz="2400" dirty="0">
                <a:solidFill>
                  <a:schemeClr val="bg1"/>
                </a:solidFill>
              </a:rPr>
              <a:t>)</a:t>
            </a:r>
          </a:p>
          <a:p>
            <a:endParaRPr lang="en-US" sz="3200" i="1" dirty="0">
              <a:solidFill>
                <a:schemeClr val="bg1"/>
              </a:solidFill>
            </a:endParaRPr>
          </a:p>
          <a:p>
            <a:pPr lvl="3"/>
            <a:endParaRPr lang="en-US" sz="2400" i="1" dirty="0">
              <a:solidFill>
                <a:schemeClr val="bg1"/>
              </a:solidFill>
            </a:endParaRPr>
          </a:p>
          <a:p>
            <a:pPr lvl="1"/>
            <a:endParaRPr lang="en-US" i="1" dirty="0">
              <a:solidFill>
                <a:schemeClr val="bg1"/>
              </a:solidFill>
            </a:endParaRPr>
          </a:p>
          <a:p>
            <a:pPr marL="914400" lvl="2"/>
            <a:endParaRPr lang="en-US" sz="2400" dirty="0">
              <a:solidFill>
                <a:schemeClr val="bg1"/>
              </a:solidFill>
              <a:sym typeface="Wingdings" pitchFamily="2" charset="2"/>
            </a:endParaRPr>
          </a:p>
          <a:p>
            <a:pPr lvl="1"/>
            <a:endParaRPr lang="en-US" dirty="0">
              <a:solidFill>
                <a:schemeClr val="bg1"/>
              </a:solidFill>
              <a:sym typeface="Wingdings" pitchFamily="2" charset="2"/>
            </a:endParaRPr>
          </a:p>
          <a:p>
            <a:pPr lvl="1"/>
            <a:endParaRPr lang="en-US" dirty="0">
              <a:solidFill>
                <a:schemeClr val="bg1"/>
              </a:solidFill>
              <a:sym typeface="Wingdings" pitchFamily="2" charset="2"/>
            </a:endParaRPr>
          </a:p>
          <a:p>
            <a:pPr lvl="1"/>
            <a:endParaRPr lang="en-US" dirty="0">
              <a:solidFill>
                <a:schemeClr val="bg1"/>
              </a:solidFill>
              <a:sym typeface="Wingdings" pitchFamily="2" charset="2"/>
            </a:endParaRPr>
          </a:p>
          <a:p>
            <a:pPr lvl="1"/>
            <a:endParaRPr lang="en-US" dirty="0">
              <a:solidFill>
                <a:schemeClr val="bg1"/>
              </a:solidFill>
              <a:sym typeface="Wingdings" pitchFamily="2" charset="2"/>
            </a:endParaRPr>
          </a:p>
          <a:p>
            <a:pPr marL="457200" lvl="1"/>
            <a:endParaRPr lang="en-US" dirty="0">
              <a:solidFill>
                <a:schemeClr val="bg1"/>
              </a:solidFill>
            </a:endParaRPr>
          </a:p>
        </p:txBody>
      </p:sp>
      <p:sp>
        <p:nvSpPr>
          <p:cNvPr id="23" name="TextBox 22">
            <a:extLst>
              <a:ext uri="{FF2B5EF4-FFF2-40B4-BE49-F238E27FC236}">
                <a16:creationId xmlns:a16="http://schemas.microsoft.com/office/drawing/2014/main" id="{340CB07D-E884-0149-94FF-D8CCB370B968}"/>
              </a:ext>
            </a:extLst>
          </p:cNvPr>
          <p:cNvSpPr txBox="1"/>
          <p:nvPr/>
        </p:nvSpPr>
        <p:spPr>
          <a:xfrm>
            <a:off x="143679" y="152952"/>
            <a:ext cx="5301150" cy="769441"/>
          </a:xfrm>
          <a:prstGeom prst="rect">
            <a:avLst/>
          </a:prstGeom>
          <a:noFill/>
        </p:spPr>
        <p:txBody>
          <a:bodyPr wrap="square" rtlCol="0">
            <a:spAutoFit/>
          </a:bodyPr>
          <a:lstStyle/>
          <a:p>
            <a:pPr>
              <a:spcAft>
                <a:spcPts val="600"/>
              </a:spcAft>
            </a:pPr>
            <a:r>
              <a:rPr lang="en-US" sz="4400" u="sng" dirty="0">
                <a:solidFill>
                  <a:schemeClr val="accent2"/>
                </a:solidFill>
                <a:latin typeface="STHupo" panose="02010800040101010101" pitchFamily="2" charset="-122"/>
                <a:ea typeface="STHupo" panose="02010800040101010101" pitchFamily="2" charset="-122"/>
              </a:rPr>
              <a:t>Dissociative </a:t>
            </a:r>
          </a:p>
        </p:txBody>
      </p:sp>
      <p:sp>
        <p:nvSpPr>
          <p:cNvPr id="15" name="TextBox 14">
            <a:extLst>
              <a:ext uri="{FF2B5EF4-FFF2-40B4-BE49-F238E27FC236}">
                <a16:creationId xmlns:a16="http://schemas.microsoft.com/office/drawing/2014/main" id="{47757018-4831-1B42-8814-BF516A4D683A}"/>
              </a:ext>
            </a:extLst>
          </p:cNvPr>
          <p:cNvSpPr txBox="1"/>
          <p:nvPr/>
        </p:nvSpPr>
        <p:spPr>
          <a:xfrm>
            <a:off x="143679" y="3601002"/>
            <a:ext cx="5301150" cy="769441"/>
          </a:xfrm>
          <a:prstGeom prst="rect">
            <a:avLst/>
          </a:prstGeom>
          <a:noFill/>
        </p:spPr>
        <p:txBody>
          <a:bodyPr wrap="square" rtlCol="0">
            <a:spAutoFit/>
          </a:bodyPr>
          <a:lstStyle/>
          <a:p>
            <a:pPr>
              <a:spcAft>
                <a:spcPts val="600"/>
              </a:spcAft>
            </a:pPr>
            <a:r>
              <a:rPr lang="en-US" sz="4400" u="sng" dirty="0">
                <a:solidFill>
                  <a:srgbClr val="FFFF00"/>
                </a:solidFill>
                <a:latin typeface="STHupo" panose="02010800040101010101" pitchFamily="2" charset="-122"/>
                <a:ea typeface="STHupo" panose="02010800040101010101" pitchFamily="2" charset="-122"/>
              </a:rPr>
              <a:t>Deliriant</a:t>
            </a:r>
            <a:r>
              <a:rPr lang="en-US" sz="4400" u="sng" dirty="0">
                <a:solidFill>
                  <a:srgbClr val="7030A0"/>
                </a:solidFill>
                <a:latin typeface="STHupo" panose="02010800040101010101" pitchFamily="2" charset="-122"/>
                <a:ea typeface="STHupo" panose="02010800040101010101" pitchFamily="2" charset="-122"/>
              </a:rPr>
              <a:t> </a:t>
            </a:r>
            <a:r>
              <a:rPr lang="en-US" sz="4400" u="sng" dirty="0">
                <a:solidFill>
                  <a:schemeClr val="accent2"/>
                </a:solidFill>
                <a:latin typeface="STHupo" panose="02010800040101010101" pitchFamily="2" charset="-122"/>
                <a:ea typeface="STHupo" panose="02010800040101010101" pitchFamily="2" charset="-122"/>
              </a:rPr>
              <a:t> </a:t>
            </a:r>
          </a:p>
        </p:txBody>
      </p:sp>
      <p:pic>
        <p:nvPicPr>
          <p:cNvPr id="16" name="Picture 4" descr="Image result for amanita muscaria">
            <a:extLst>
              <a:ext uri="{FF2B5EF4-FFF2-40B4-BE49-F238E27FC236}">
                <a16:creationId xmlns:a16="http://schemas.microsoft.com/office/drawing/2014/main" id="{2F25E227-FCDC-2D44-9EA0-706B69757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1287" y="3749854"/>
            <a:ext cx="4670714" cy="310814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5B96C47C-1326-F84B-93BD-87846A883309}"/>
              </a:ext>
            </a:extLst>
          </p:cNvPr>
          <p:cNvGrpSpPr/>
          <p:nvPr/>
        </p:nvGrpSpPr>
        <p:grpSpPr>
          <a:xfrm>
            <a:off x="5076538" y="266135"/>
            <a:ext cx="1419666" cy="2020175"/>
            <a:chOff x="5076538" y="266135"/>
            <a:chExt cx="1419666" cy="2020175"/>
          </a:xfrm>
        </p:grpSpPr>
        <p:pic>
          <p:nvPicPr>
            <p:cNvPr id="13" name="Picture 2" descr="Ketamine.svg">
              <a:extLst>
                <a:ext uri="{FF2B5EF4-FFF2-40B4-BE49-F238E27FC236}">
                  <a16:creationId xmlns:a16="http://schemas.microsoft.com/office/drawing/2014/main" id="{A4CE102E-DDF8-564B-9A29-66549B186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538" y="266135"/>
              <a:ext cx="1419666" cy="16184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67D4790-F2DE-8542-97E7-E9197928A4F6}"/>
                </a:ext>
              </a:extLst>
            </p:cNvPr>
            <p:cNvSpPr txBox="1"/>
            <p:nvPr/>
          </p:nvSpPr>
          <p:spPr>
            <a:xfrm>
              <a:off x="5249301" y="1916978"/>
              <a:ext cx="1074140" cy="369332"/>
            </a:xfrm>
            <a:prstGeom prst="rect">
              <a:avLst/>
            </a:prstGeom>
            <a:noFill/>
          </p:spPr>
          <p:txBody>
            <a:bodyPr wrap="none" rtlCol="0">
              <a:spAutoFit/>
            </a:bodyPr>
            <a:lstStyle/>
            <a:p>
              <a:r>
                <a:rPr lang="en-US" dirty="0"/>
                <a:t>Ketamine</a:t>
              </a:r>
            </a:p>
          </p:txBody>
        </p:sp>
      </p:grpSp>
      <p:grpSp>
        <p:nvGrpSpPr>
          <p:cNvPr id="18" name="Group 17">
            <a:extLst>
              <a:ext uri="{FF2B5EF4-FFF2-40B4-BE49-F238E27FC236}">
                <a16:creationId xmlns:a16="http://schemas.microsoft.com/office/drawing/2014/main" id="{3235AA91-9CA6-A14A-8121-E57C435B3B77}"/>
              </a:ext>
            </a:extLst>
          </p:cNvPr>
          <p:cNvGrpSpPr/>
          <p:nvPr/>
        </p:nvGrpSpPr>
        <p:grpSpPr>
          <a:xfrm>
            <a:off x="7521286" y="1469331"/>
            <a:ext cx="1377850" cy="2120897"/>
            <a:chOff x="7521286" y="1469331"/>
            <a:chExt cx="1377850" cy="2120897"/>
          </a:xfrm>
        </p:grpSpPr>
        <p:pic>
          <p:nvPicPr>
            <p:cNvPr id="14" name="Picture 4" descr="Phencyclidine structure.svg">
              <a:extLst>
                <a:ext uri="{FF2B5EF4-FFF2-40B4-BE49-F238E27FC236}">
                  <a16:creationId xmlns:a16="http://schemas.microsoft.com/office/drawing/2014/main" id="{E61C2BE7-A77D-2940-92CA-83276B83E0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1286" y="1469331"/>
              <a:ext cx="1377850" cy="17350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951A0E-6486-674A-8A2A-F2E5048D25A7}"/>
                </a:ext>
              </a:extLst>
            </p:cNvPr>
            <p:cNvSpPr txBox="1"/>
            <p:nvPr/>
          </p:nvSpPr>
          <p:spPr>
            <a:xfrm>
              <a:off x="7994690" y="3220896"/>
              <a:ext cx="545342" cy="369332"/>
            </a:xfrm>
            <a:prstGeom prst="rect">
              <a:avLst/>
            </a:prstGeom>
            <a:noFill/>
          </p:spPr>
          <p:txBody>
            <a:bodyPr wrap="none" rtlCol="0">
              <a:spAutoFit/>
            </a:bodyPr>
            <a:lstStyle/>
            <a:p>
              <a:r>
                <a:rPr lang="en-US" dirty="0"/>
                <a:t>PCP</a:t>
              </a:r>
            </a:p>
          </p:txBody>
        </p:sp>
      </p:grpSp>
      <p:grpSp>
        <p:nvGrpSpPr>
          <p:cNvPr id="19" name="Group 18">
            <a:extLst>
              <a:ext uri="{FF2B5EF4-FFF2-40B4-BE49-F238E27FC236}">
                <a16:creationId xmlns:a16="http://schemas.microsoft.com/office/drawing/2014/main" id="{FFA4C34E-B9C2-F641-8154-ADD8943E569C}"/>
              </a:ext>
            </a:extLst>
          </p:cNvPr>
          <p:cNvGrpSpPr/>
          <p:nvPr/>
        </p:nvGrpSpPr>
        <p:grpSpPr>
          <a:xfrm>
            <a:off x="9677106" y="444567"/>
            <a:ext cx="2286000" cy="2357331"/>
            <a:chOff x="9677106" y="444567"/>
            <a:chExt cx="2286000" cy="2357331"/>
          </a:xfrm>
        </p:grpSpPr>
        <p:pic>
          <p:nvPicPr>
            <p:cNvPr id="15362" name="Picture 2" descr="Salvinorin A2DCSDS.svg">
              <a:extLst>
                <a:ext uri="{FF2B5EF4-FFF2-40B4-BE49-F238E27FC236}">
                  <a16:creationId xmlns:a16="http://schemas.microsoft.com/office/drawing/2014/main" id="{74098C6E-F485-E640-B66B-8ECBFB9156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7106" y="444567"/>
              <a:ext cx="2286000" cy="1892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4E94ED-9427-DB47-A56E-12DD43EEE6B8}"/>
                </a:ext>
              </a:extLst>
            </p:cNvPr>
            <p:cNvSpPr txBox="1"/>
            <p:nvPr/>
          </p:nvSpPr>
          <p:spPr>
            <a:xfrm>
              <a:off x="10191750" y="2432566"/>
              <a:ext cx="1295547" cy="369332"/>
            </a:xfrm>
            <a:prstGeom prst="rect">
              <a:avLst/>
            </a:prstGeom>
            <a:noFill/>
          </p:spPr>
          <p:txBody>
            <a:bodyPr wrap="none" rtlCol="0">
              <a:spAutoFit/>
            </a:bodyPr>
            <a:lstStyle/>
            <a:p>
              <a:r>
                <a:rPr lang="en-US" dirty="0"/>
                <a:t>Salvinorin A</a:t>
              </a:r>
            </a:p>
          </p:txBody>
        </p:sp>
      </p:grpSp>
      <p:grpSp>
        <p:nvGrpSpPr>
          <p:cNvPr id="21" name="Group 20">
            <a:extLst>
              <a:ext uri="{FF2B5EF4-FFF2-40B4-BE49-F238E27FC236}">
                <a16:creationId xmlns:a16="http://schemas.microsoft.com/office/drawing/2014/main" id="{E8C30202-2837-CB44-A126-1B4E82F7699C}"/>
              </a:ext>
            </a:extLst>
          </p:cNvPr>
          <p:cNvGrpSpPr/>
          <p:nvPr/>
        </p:nvGrpSpPr>
        <p:grpSpPr>
          <a:xfrm>
            <a:off x="5114792" y="4513939"/>
            <a:ext cx="2345355" cy="1559623"/>
            <a:chOff x="8210211" y="5146942"/>
            <a:chExt cx="2345355" cy="1559623"/>
          </a:xfrm>
        </p:grpSpPr>
        <p:pic>
          <p:nvPicPr>
            <p:cNvPr id="17" name="Picture 6" descr="Image result for muscimol">
              <a:extLst>
                <a:ext uri="{FF2B5EF4-FFF2-40B4-BE49-F238E27FC236}">
                  <a16:creationId xmlns:a16="http://schemas.microsoft.com/office/drawing/2014/main" id="{28D5C1EE-FC67-4B40-8ACC-1FEC5DF9DC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0211" y="5146942"/>
              <a:ext cx="2345355" cy="126649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79F62E33-9E3F-3A40-93D5-82E0394481FF}"/>
                </a:ext>
              </a:extLst>
            </p:cNvPr>
            <p:cNvSpPr txBox="1"/>
            <p:nvPr/>
          </p:nvSpPr>
          <p:spPr>
            <a:xfrm>
              <a:off x="8793194" y="6337233"/>
              <a:ext cx="1103187" cy="369332"/>
            </a:xfrm>
            <a:prstGeom prst="rect">
              <a:avLst/>
            </a:prstGeom>
            <a:noFill/>
          </p:spPr>
          <p:txBody>
            <a:bodyPr wrap="none" rtlCol="0">
              <a:spAutoFit/>
            </a:bodyPr>
            <a:lstStyle/>
            <a:p>
              <a:r>
                <a:rPr lang="en-US" dirty="0"/>
                <a:t>Muscimol</a:t>
              </a:r>
            </a:p>
          </p:txBody>
        </p:sp>
      </p:grpSp>
    </p:spTree>
    <p:extLst>
      <p:ext uri="{BB962C8B-B14F-4D97-AF65-F5344CB8AC3E}">
        <p14:creationId xmlns:p14="http://schemas.microsoft.com/office/powerpoint/2010/main" val="1322357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3D96A06-79FA-E94A-910B-C276FDF98F26}"/>
              </a:ext>
            </a:extLst>
          </p:cNvPr>
          <p:cNvSpPr>
            <a:spLocks noGrp="1"/>
          </p:cNvSpPr>
          <p:nvPr>
            <p:ph idx="1"/>
          </p:nvPr>
        </p:nvSpPr>
        <p:spPr>
          <a:xfrm>
            <a:off x="171773" y="1036611"/>
            <a:ext cx="12020227" cy="5821390"/>
          </a:xfrm>
        </p:spPr>
        <p:txBody>
          <a:bodyPr>
            <a:normAutofit lnSpcReduction="10000"/>
          </a:bodyPr>
          <a:lstStyle/>
          <a:p>
            <a:pPr marL="914400" lvl="1" indent="-457200">
              <a:buAutoNum type="arabicPeriod"/>
            </a:pPr>
            <a:r>
              <a:rPr lang="en-US" u="sng" dirty="0">
                <a:solidFill>
                  <a:srgbClr val="FFFFFF"/>
                </a:solidFill>
              </a:rPr>
              <a:t>Oceanic Boundlessness</a:t>
            </a:r>
          </a:p>
          <a:p>
            <a:pPr lvl="2"/>
            <a:r>
              <a:rPr lang="en-US" sz="2300" dirty="0">
                <a:solidFill>
                  <a:srgbClr val="FFFFFF"/>
                </a:solidFill>
              </a:rPr>
              <a:t>Reflects a highly pleasurable state of self-dissolution and comprises items that measure alterations of ego-boundaries, an experience of unity and transcendence of space and time, spiritual experiences, a sense of intuitive understanding, and changes in emotions ranging from heightened mood to bliss and ecstasy. </a:t>
            </a:r>
          </a:p>
          <a:p>
            <a:pPr lvl="2"/>
            <a:r>
              <a:rPr lang="en-US" sz="2300" dirty="0">
                <a:solidFill>
                  <a:srgbClr val="FFFFFF"/>
                </a:solidFill>
              </a:rPr>
              <a:t>High OBN scores may be indicative of mystical experiences, as described in the scientific literature on the psychology of religion (Forman 1990). </a:t>
            </a:r>
          </a:p>
          <a:p>
            <a:pPr marL="457200" lvl="1" indent="0">
              <a:buNone/>
            </a:pPr>
            <a:r>
              <a:rPr lang="en-US" dirty="0">
                <a:solidFill>
                  <a:srgbClr val="FFFFFF"/>
                </a:solidFill>
              </a:rPr>
              <a:t>2. </a:t>
            </a:r>
            <a:r>
              <a:rPr lang="en-US" u="sng" dirty="0">
                <a:solidFill>
                  <a:srgbClr val="FFFFFF"/>
                </a:solidFill>
              </a:rPr>
              <a:t>Anxious ego-dissolutions</a:t>
            </a:r>
          </a:p>
          <a:p>
            <a:pPr lvl="2"/>
            <a:r>
              <a:rPr lang="en-US" sz="2300" dirty="0">
                <a:solidFill>
                  <a:srgbClr val="FFFFFF"/>
                </a:solidFill>
              </a:rPr>
              <a:t>State of anxious ego-dissolution that is characterized by disintegration of the coherent self/ego or separation of the self from the world, loss of self control over one’s autonomy, feelings of estrangement from the environment, cognitive impairment, anxiety or panic, and motor disturbances or catatonia. </a:t>
            </a:r>
          </a:p>
          <a:p>
            <a:pPr lvl="2"/>
            <a:r>
              <a:rPr lang="en-US" sz="2300" dirty="0">
                <a:solidFill>
                  <a:srgbClr val="FFFFFF"/>
                </a:solidFill>
              </a:rPr>
              <a:t>High AED scores can reflect a highly unpleasant state that is often referred to colloquially and in the literature as “bad trip.” </a:t>
            </a:r>
          </a:p>
          <a:p>
            <a:pPr marL="457200" lvl="1" indent="0">
              <a:buNone/>
            </a:pPr>
            <a:r>
              <a:rPr lang="en-US" dirty="0">
                <a:solidFill>
                  <a:srgbClr val="FFFFFF"/>
                </a:solidFill>
              </a:rPr>
              <a:t>3. </a:t>
            </a:r>
            <a:r>
              <a:rPr lang="en-US" u="sng" dirty="0">
                <a:solidFill>
                  <a:srgbClr val="FFFFFF"/>
                </a:solidFill>
              </a:rPr>
              <a:t>Visionary restructuralization </a:t>
            </a:r>
          </a:p>
          <a:p>
            <a:pPr lvl="2"/>
            <a:r>
              <a:rPr lang="en-US" sz="2300" dirty="0">
                <a:solidFill>
                  <a:srgbClr val="FFFFFF"/>
                </a:solidFill>
              </a:rPr>
              <a:t>Assessing elementary and complex pseudohallucinations or true hallucinations, illusions, audio-visual synesthesias, changed meaning of percepts, vivid recollection of memories and imagery from memory, and facilitated imagination. </a:t>
            </a:r>
          </a:p>
          <a:p>
            <a:pPr lvl="1"/>
            <a:endParaRPr lang="en-US" sz="1600" dirty="0">
              <a:solidFill>
                <a:srgbClr val="FFFFFF"/>
              </a:solidFill>
            </a:endParaRPr>
          </a:p>
        </p:txBody>
      </p:sp>
      <p:pic>
        <p:nvPicPr>
          <p:cNvPr id="7" name="Graphic 6" descr="Brain in head">
            <a:extLst>
              <a:ext uri="{FF2B5EF4-FFF2-40B4-BE49-F238E27FC236}">
                <a16:creationId xmlns:a16="http://schemas.microsoft.com/office/drawing/2014/main" id="{ECA51980-367D-4F15-BFB4-E68D452947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1773" y="61105"/>
            <a:ext cx="914400" cy="914400"/>
          </a:xfrm>
          <a:prstGeom prst="rect">
            <a:avLst/>
          </a:prstGeom>
        </p:spPr>
      </p:pic>
    </p:spTree>
    <p:extLst>
      <p:ext uri="{BB962C8B-B14F-4D97-AF65-F5344CB8AC3E}">
        <p14:creationId xmlns:p14="http://schemas.microsoft.com/office/powerpoint/2010/main" val="1091571811"/>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C4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ACFC15-B8B9-E44F-B23C-E4BA61A4BB7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𝜅-Opioid Receptor </a:t>
            </a:r>
          </a:p>
        </p:txBody>
      </p:sp>
      <p:pic>
        <p:nvPicPr>
          <p:cNvPr id="15362" name="Picture 2" descr="Image result for kappa opioid receptor second messenger">
            <a:extLst>
              <a:ext uri="{FF2B5EF4-FFF2-40B4-BE49-F238E27FC236}">
                <a16:creationId xmlns:a16="http://schemas.microsoft.com/office/drawing/2014/main" id="{4E553DDC-1274-D946-B349-EB35796BD3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090" y="885539"/>
            <a:ext cx="7841567" cy="4548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966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98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FCB67-2916-364B-B373-80EE9322F43D}"/>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NMDA Receptor</a:t>
            </a:r>
          </a:p>
        </p:txBody>
      </p:sp>
      <p:pic>
        <p:nvPicPr>
          <p:cNvPr id="16386" name="Picture 2" descr="Related image">
            <a:extLst>
              <a:ext uri="{FF2B5EF4-FFF2-40B4-BE49-F238E27FC236}">
                <a16:creationId xmlns:a16="http://schemas.microsoft.com/office/drawing/2014/main" id="{F2D1082C-8F2B-3547-A974-C14926D4B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152" y="1109111"/>
            <a:ext cx="7631647" cy="4922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793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D3E2E4-1D21-434C-9B48-1CC0ECC4884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GABA</a:t>
            </a:r>
            <a:r>
              <a:rPr lang="en-US" sz="2600" kern="1200" baseline="-25000">
                <a:solidFill>
                  <a:srgbClr val="FFFFFF"/>
                </a:solidFill>
                <a:latin typeface="+mj-lt"/>
                <a:ea typeface="+mj-ea"/>
                <a:cs typeface="+mj-cs"/>
              </a:rPr>
              <a:t>A</a:t>
            </a:r>
            <a:r>
              <a:rPr lang="en-US" sz="2600" kern="1200">
                <a:solidFill>
                  <a:srgbClr val="FFFFFF"/>
                </a:solidFill>
                <a:latin typeface="+mj-lt"/>
                <a:ea typeface="+mj-ea"/>
                <a:cs typeface="+mj-cs"/>
              </a:rPr>
              <a:t> Receptor</a:t>
            </a:r>
          </a:p>
        </p:txBody>
      </p:sp>
      <p:pic>
        <p:nvPicPr>
          <p:cNvPr id="21506" name="Picture 2" descr="Image result for muscimol GABAa receptor">
            <a:extLst>
              <a:ext uri="{FF2B5EF4-FFF2-40B4-BE49-F238E27FC236}">
                <a16:creationId xmlns:a16="http://schemas.microsoft.com/office/drawing/2014/main" id="{FB74C775-F895-2344-8CD1-CFB450DE6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0446" y="1127052"/>
            <a:ext cx="8065811" cy="4839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118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67774-E9C2-4642-BB5C-33B48F9B56FB}"/>
              </a:ext>
            </a:extLst>
          </p:cNvPr>
          <p:cNvPicPr>
            <a:picLocks noChangeAspect="1"/>
          </p:cNvPicPr>
          <p:nvPr/>
        </p:nvPicPr>
        <p:blipFill rotWithShape="1">
          <a:blip r:embed="rId2"/>
          <a:srcRect t="53084" b="7221"/>
          <a:stretch/>
        </p:blipFill>
        <p:spPr>
          <a:xfrm>
            <a:off x="19051" y="506488"/>
            <a:ext cx="12172950" cy="5951461"/>
          </a:xfrm>
          <a:prstGeom prst="rect">
            <a:avLst/>
          </a:prstGeom>
        </p:spPr>
      </p:pic>
    </p:spTree>
    <p:extLst>
      <p:ext uri="{BB962C8B-B14F-4D97-AF65-F5344CB8AC3E}">
        <p14:creationId xmlns:p14="http://schemas.microsoft.com/office/powerpoint/2010/main" val="35847778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599C0E-11A3-B348-8A93-A839AE4471A2}"/>
              </a:ext>
            </a:extLst>
          </p:cNvPr>
          <p:cNvSpPr>
            <a:spLocks noGrp="1"/>
          </p:cNvSpPr>
          <p:nvPr>
            <p:ph idx="1"/>
          </p:nvPr>
        </p:nvSpPr>
        <p:spPr>
          <a:xfrm>
            <a:off x="143679" y="1390717"/>
            <a:ext cx="4527037" cy="5467283"/>
          </a:xfrm>
        </p:spPr>
        <p:txBody>
          <a:bodyPr vert="horz" lIns="91440" tIns="45720" rIns="91440" bIns="45720" rtlCol="0">
            <a:normAutofit/>
          </a:bodyPr>
          <a:lstStyle/>
          <a:p>
            <a:pPr marL="457200" lvl="1"/>
            <a:endParaRPr lang="en-US" dirty="0">
              <a:solidFill>
                <a:schemeClr val="bg1"/>
              </a:solidFill>
            </a:endParaRPr>
          </a:p>
          <a:p>
            <a:pPr marL="0" indent="0">
              <a:buNone/>
            </a:pPr>
            <a:r>
              <a:rPr lang="en-US" dirty="0">
                <a:solidFill>
                  <a:schemeClr val="bg1"/>
                </a:solidFill>
              </a:rPr>
              <a:t>“The main characteristic that distinguishes MDMA from LSD-type experiences is the consistency of the effects of emotional communion, relatedness, emotional openness—in short, empathy and sympathy”</a:t>
            </a:r>
          </a:p>
          <a:p>
            <a:pPr marL="0" indent="0">
              <a:buNone/>
            </a:pPr>
            <a:r>
              <a:rPr lang="en-US" dirty="0">
                <a:solidFill>
                  <a:schemeClr val="bg1"/>
                </a:solidFill>
              </a:rPr>
              <a:t>	(Nichols, D. 1993)</a:t>
            </a:r>
          </a:p>
          <a:p>
            <a:pPr lvl="1"/>
            <a:endParaRPr lang="en-US" sz="2800" dirty="0">
              <a:solidFill>
                <a:schemeClr val="bg1"/>
              </a:solidFill>
            </a:endParaRPr>
          </a:p>
          <a:p>
            <a:pPr lvl="1"/>
            <a:endParaRPr lang="en-US" sz="2800" dirty="0">
              <a:solidFill>
                <a:schemeClr val="bg1"/>
              </a:solidFill>
            </a:endParaRPr>
          </a:p>
          <a:p>
            <a:pPr marL="457200" lvl="1" indent="0">
              <a:buNone/>
            </a:pPr>
            <a:endParaRPr lang="en-US" sz="2800" dirty="0">
              <a:solidFill>
                <a:schemeClr val="bg1"/>
              </a:solidFill>
              <a:sym typeface="Wingdings" pitchFamily="2" charset="2"/>
            </a:endParaRPr>
          </a:p>
          <a:p>
            <a:pPr lvl="1"/>
            <a:endParaRPr lang="en-US" sz="2800" i="1" dirty="0">
              <a:solidFill>
                <a:schemeClr val="bg1"/>
              </a:solidFill>
            </a:endParaRPr>
          </a:p>
          <a:p>
            <a:pPr lvl="3"/>
            <a:endParaRPr lang="en-US" sz="2400" i="1" dirty="0">
              <a:solidFill>
                <a:schemeClr val="bg1"/>
              </a:solidFill>
            </a:endParaRPr>
          </a:p>
          <a:p>
            <a:pPr lvl="1"/>
            <a:endParaRPr lang="en-US" i="1" dirty="0">
              <a:solidFill>
                <a:schemeClr val="bg1"/>
              </a:solidFill>
            </a:endParaRPr>
          </a:p>
          <a:p>
            <a:pPr marL="914400" lvl="2"/>
            <a:endParaRPr lang="en-US" sz="2400" dirty="0">
              <a:solidFill>
                <a:schemeClr val="bg1"/>
              </a:solidFill>
              <a:sym typeface="Wingdings" pitchFamily="2" charset="2"/>
            </a:endParaRPr>
          </a:p>
          <a:p>
            <a:pPr lvl="1"/>
            <a:endParaRPr lang="en-US" dirty="0">
              <a:solidFill>
                <a:schemeClr val="bg1"/>
              </a:solidFill>
              <a:sym typeface="Wingdings" pitchFamily="2" charset="2"/>
            </a:endParaRPr>
          </a:p>
          <a:p>
            <a:pPr lvl="1"/>
            <a:endParaRPr lang="en-US" dirty="0">
              <a:solidFill>
                <a:schemeClr val="bg1"/>
              </a:solidFill>
              <a:sym typeface="Wingdings" pitchFamily="2" charset="2"/>
            </a:endParaRPr>
          </a:p>
          <a:p>
            <a:pPr lvl="1"/>
            <a:endParaRPr lang="en-US" dirty="0">
              <a:solidFill>
                <a:schemeClr val="bg1"/>
              </a:solidFill>
              <a:sym typeface="Wingdings" pitchFamily="2" charset="2"/>
            </a:endParaRPr>
          </a:p>
          <a:p>
            <a:pPr lvl="1"/>
            <a:endParaRPr lang="en-US" dirty="0">
              <a:solidFill>
                <a:schemeClr val="bg1"/>
              </a:solidFill>
              <a:sym typeface="Wingdings" pitchFamily="2" charset="2"/>
            </a:endParaRPr>
          </a:p>
          <a:p>
            <a:pPr marL="457200" lvl="1"/>
            <a:endParaRPr lang="en-US" dirty="0">
              <a:solidFill>
                <a:schemeClr val="bg1"/>
              </a:solidFill>
            </a:endParaRPr>
          </a:p>
        </p:txBody>
      </p:sp>
      <p:sp>
        <p:nvSpPr>
          <p:cNvPr id="23" name="TextBox 22">
            <a:extLst>
              <a:ext uri="{FF2B5EF4-FFF2-40B4-BE49-F238E27FC236}">
                <a16:creationId xmlns:a16="http://schemas.microsoft.com/office/drawing/2014/main" id="{340CB07D-E884-0149-94FF-D8CCB370B968}"/>
              </a:ext>
            </a:extLst>
          </p:cNvPr>
          <p:cNvSpPr txBox="1"/>
          <p:nvPr/>
        </p:nvSpPr>
        <p:spPr>
          <a:xfrm>
            <a:off x="-951654" y="150124"/>
            <a:ext cx="5301150" cy="769441"/>
          </a:xfrm>
          <a:prstGeom prst="rect">
            <a:avLst/>
          </a:prstGeom>
          <a:noFill/>
        </p:spPr>
        <p:txBody>
          <a:bodyPr wrap="square" rtlCol="0">
            <a:spAutoFit/>
          </a:bodyPr>
          <a:lstStyle/>
          <a:p>
            <a:pPr algn="ctr"/>
            <a:r>
              <a:rPr lang="en-US" sz="4400" b="1" u="sng" dirty="0">
                <a:solidFill>
                  <a:srgbClr val="0070C0"/>
                </a:solidFill>
                <a:latin typeface="STHupo" panose="02010800040101010101" pitchFamily="2" charset="-122"/>
                <a:ea typeface="STHupo" panose="02010800040101010101" pitchFamily="2" charset="-122"/>
              </a:rPr>
              <a:t>Entactogens</a:t>
            </a:r>
            <a:endParaRPr lang="en-US" sz="4400" dirty="0"/>
          </a:p>
        </p:txBody>
      </p:sp>
      <p:grpSp>
        <p:nvGrpSpPr>
          <p:cNvPr id="7" name="Group 6">
            <a:extLst>
              <a:ext uri="{FF2B5EF4-FFF2-40B4-BE49-F238E27FC236}">
                <a16:creationId xmlns:a16="http://schemas.microsoft.com/office/drawing/2014/main" id="{8635B6D4-9622-C849-8BF0-5B97D0BA2E68}"/>
              </a:ext>
            </a:extLst>
          </p:cNvPr>
          <p:cNvGrpSpPr/>
          <p:nvPr/>
        </p:nvGrpSpPr>
        <p:grpSpPr>
          <a:xfrm>
            <a:off x="7757312" y="3847545"/>
            <a:ext cx="2900911" cy="2146573"/>
            <a:chOff x="9259263" y="3581400"/>
            <a:chExt cx="2900911" cy="2146573"/>
          </a:xfrm>
        </p:grpSpPr>
        <p:pic>
          <p:nvPicPr>
            <p:cNvPr id="8" name="Picture 4" descr="Image result for 2C-B">
              <a:extLst>
                <a:ext uri="{FF2B5EF4-FFF2-40B4-BE49-F238E27FC236}">
                  <a16:creationId xmlns:a16="http://schemas.microsoft.com/office/drawing/2014/main" id="{C22C49CA-C735-4444-85BC-552025933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9263" y="3581400"/>
              <a:ext cx="2900911" cy="21465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CED3644-66AD-704E-A064-BC959E0C7B37}"/>
                </a:ext>
              </a:extLst>
            </p:cNvPr>
            <p:cNvSpPr txBox="1"/>
            <p:nvPr/>
          </p:nvSpPr>
          <p:spPr>
            <a:xfrm>
              <a:off x="10775143" y="5246754"/>
              <a:ext cx="667170" cy="400110"/>
            </a:xfrm>
            <a:prstGeom prst="rect">
              <a:avLst/>
            </a:prstGeom>
            <a:noFill/>
          </p:spPr>
          <p:txBody>
            <a:bodyPr wrap="none" rtlCol="0">
              <a:spAutoFit/>
            </a:bodyPr>
            <a:lstStyle/>
            <a:p>
              <a:r>
                <a:rPr lang="en-US" sz="2000" b="1" i="1" dirty="0"/>
                <a:t>2C-B</a:t>
              </a:r>
            </a:p>
          </p:txBody>
        </p:sp>
      </p:grpSp>
      <p:grpSp>
        <p:nvGrpSpPr>
          <p:cNvPr id="10" name="Group 9">
            <a:extLst>
              <a:ext uri="{FF2B5EF4-FFF2-40B4-BE49-F238E27FC236}">
                <a16:creationId xmlns:a16="http://schemas.microsoft.com/office/drawing/2014/main" id="{4BEAD5E1-430B-8B47-896E-E4D6BF8F784F}"/>
              </a:ext>
            </a:extLst>
          </p:cNvPr>
          <p:cNvGrpSpPr/>
          <p:nvPr/>
        </p:nvGrpSpPr>
        <p:grpSpPr>
          <a:xfrm>
            <a:off x="5161706" y="1110065"/>
            <a:ext cx="3065757" cy="1655990"/>
            <a:chOff x="5561376" y="4610944"/>
            <a:chExt cx="3065757" cy="1655990"/>
          </a:xfrm>
        </p:grpSpPr>
        <p:pic>
          <p:nvPicPr>
            <p:cNvPr id="11" name="Picture 18" descr="MDMA structure">
              <a:extLst>
                <a:ext uri="{FF2B5EF4-FFF2-40B4-BE49-F238E27FC236}">
                  <a16:creationId xmlns:a16="http://schemas.microsoft.com/office/drawing/2014/main" id="{F99857E7-562B-764A-9D13-0AE4AC8B06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376" y="4610944"/>
              <a:ext cx="3065757" cy="13488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96B8F29-489C-8641-92F2-7036E555CE96}"/>
                </a:ext>
              </a:extLst>
            </p:cNvPr>
            <p:cNvSpPr txBox="1"/>
            <p:nvPr/>
          </p:nvSpPr>
          <p:spPr>
            <a:xfrm>
              <a:off x="6977481" y="5866824"/>
              <a:ext cx="950901" cy="400110"/>
            </a:xfrm>
            <a:prstGeom prst="rect">
              <a:avLst/>
            </a:prstGeom>
            <a:noFill/>
          </p:spPr>
          <p:txBody>
            <a:bodyPr wrap="none" rtlCol="0">
              <a:spAutoFit/>
            </a:bodyPr>
            <a:lstStyle/>
            <a:p>
              <a:r>
                <a:rPr lang="en-US" sz="2000" b="1" i="1" dirty="0"/>
                <a:t>MDMA</a:t>
              </a:r>
            </a:p>
          </p:txBody>
        </p:sp>
      </p:grpSp>
    </p:spTree>
    <p:extLst>
      <p:ext uri="{BB962C8B-B14F-4D97-AF65-F5344CB8AC3E}">
        <p14:creationId xmlns:p14="http://schemas.microsoft.com/office/powerpoint/2010/main" val="601575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29932-EAFD-CD4B-99DD-12D0F252CFFB}"/>
              </a:ext>
            </a:extLst>
          </p:cNvPr>
          <p:cNvSpPr>
            <a:spLocks noGrp="1"/>
          </p:cNvSpPr>
          <p:nvPr>
            <p:ph type="title"/>
          </p:nvPr>
        </p:nvSpPr>
        <p:spPr>
          <a:xfrm>
            <a:off x="762001" y="803325"/>
            <a:ext cx="5314536" cy="1325563"/>
          </a:xfrm>
        </p:spPr>
        <p:txBody>
          <a:bodyPr>
            <a:normAutofit/>
          </a:bodyPr>
          <a:lstStyle/>
          <a:p>
            <a:r>
              <a:rPr lang="en-US"/>
              <a:t>Claustrum</a:t>
            </a:r>
            <a:endParaRPr lang="en-US" dirty="0"/>
          </a:p>
        </p:txBody>
      </p:sp>
      <p:sp>
        <p:nvSpPr>
          <p:cNvPr id="3" name="Content Placeholder 2">
            <a:extLst>
              <a:ext uri="{FF2B5EF4-FFF2-40B4-BE49-F238E27FC236}">
                <a16:creationId xmlns:a16="http://schemas.microsoft.com/office/drawing/2014/main" id="{662A6FEC-9059-3246-AE83-F02488CEDE9C}"/>
              </a:ext>
            </a:extLst>
          </p:cNvPr>
          <p:cNvSpPr>
            <a:spLocks noGrp="1"/>
          </p:cNvSpPr>
          <p:nvPr>
            <p:ph idx="1"/>
          </p:nvPr>
        </p:nvSpPr>
        <p:spPr>
          <a:xfrm>
            <a:off x="762000" y="2279018"/>
            <a:ext cx="5314543" cy="3375920"/>
          </a:xfrm>
        </p:spPr>
        <p:txBody>
          <a:bodyPr anchor="t">
            <a:normAutofit/>
          </a:bodyPr>
          <a:lstStyle/>
          <a:p>
            <a:r>
              <a:rPr lang="en-US" dirty="0"/>
              <a:t>Bilateral grey matter structure</a:t>
            </a:r>
            <a:endParaRPr lang="en-US" sz="3200" dirty="0"/>
          </a:p>
          <a:p>
            <a:r>
              <a:rPr lang="en-US" dirty="0"/>
              <a:t>Consciousness / attention</a:t>
            </a:r>
          </a:p>
          <a:p>
            <a:r>
              <a:rPr lang="en-US" dirty="0"/>
              <a:t>High expression of </a:t>
            </a:r>
          </a:p>
          <a:p>
            <a:pPr lvl="1"/>
            <a:r>
              <a:rPr lang="en-US" dirty="0"/>
              <a:t>5-HT</a:t>
            </a:r>
            <a:r>
              <a:rPr lang="en-US" baseline="-25000" dirty="0"/>
              <a:t>2A </a:t>
            </a:r>
            <a:r>
              <a:rPr lang="en-US" dirty="0"/>
              <a:t>+ 𝜅-opioid receptors</a:t>
            </a:r>
            <a:endParaRPr lang="en-US" sz="2000" dirty="0"/>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482" name="Picture 2" descr="Gray 718-emphasizing-claustrum.png">
            <a:extLst>
              <a:ext uri="{FF2B5EF4-FFF2-40B4-BE49-F238E27FC236}">
                <a16:creationId xmlns:a16="http://schemas.microsoft.com/office/drawing/2014/main" id="{7FF21B4A-42CB-864B-A201-D3549CFD95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64" r="-2" b="-2"/>
          <a:stretch/>
        </p:blipFill>
        <p:spPr bwMode="auto">
          <a:xfrm>
            <a:off x="6750141" y="-2008"/>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476081"/>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8CB97479-834A-274E-A2C9-C0B57BBA5F68}"/>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Limitations </a:t>
            </a:r>
          </a:p>
        </p:txBody>
      </p:sp>
      <p:graphicFrame>
        <p:nvGraphicFramePr>
          <p:cNvPr id="5" name="Content Placeholder 2">
            <a:extLst>
              <a:ext uri="{FF2B5EF4-FFF2-40B4-BE49-F238E27FC236}">
                <a16:creationId xmlns:a16="http://schemas.microsoft.com/office/drawing/2014/main" id="{B32D8F0B-C5EB-494F-95B0-9FED8E01CB6D}"/>
              </a:ext>
            </a:extLst>
          </p:cNvPr>
          <p:cNvGraphicFramePr>
            <a:graphicFrameLocks noGrp="1"/>
          </p:cNvGraphicFramePr>
          <p:nvPr>
            <p:ph idx="1"/>
            <p:extLst>
              <p:ext uri="{D42A27DB-BD31-4B8C-83A1-F6EECF244321}">
                <p14:modId xmlns:p14="http://schemas.microsoft.com/office/powerpoint/2010/main" val="24341112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69941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D441BD-532D-3741-85B0-625981D86D5A}"/>
              </a:ext>
            </a:extLst>
          </p:cNvPr>
          <p:cNvSpPr>
            <a:spLocks noGrp="1"/>
          </p:cNvSpPr>
          <p:nvPr>
            <p:ph type="title"/>
          </p:nvPr>
        </p:nvSpPr>
        <p:spPr>
          <a:xfrm>
            <a:off x="863029" y="1012004"/>
            <a:ext cx="3416158" cy="4795408"/>
          </a:xfrm>
        </p:spPr>
        <p:txBody>
          <a:bodyPr>
            <a:normAutofit/>
          </a:bodyPr>
          <a:lstStyle/>
          <a:p>
            <a:r>
              <a:rPr lang="en-US">
                <a:solidFill>
                  <a:srgbClr val="FFFFFF"/>
                </a:solidFill>
              </a:rPr>
              <a:t>Other altered states of consciousness</a:t>
            </a:r>
          </a:p>
        </p:txBody>
      </p:sp>
      <p:graphicFrame>
        <p:nvGraphicFramePr>
          <p:cNvPr id="5" name="Content Placeholder 2">
            <a:extLst>
              <a:ext uri="{FF2B5EF4-FFF2-40B4-BE49-F238E27FC236}">
                <a16:creationId xmlns:a16="http://schemas.microsoft.com/office/drawing/2014/main" id="{BCC2BD4A-49BD-4FF8-85FB-E5F542571D91}"/>
              </a:ext>
            </a:extLst>
          </p:cNvPr>
          <p:cNvGraphicFramePr>
            <a:graphicFrameLocks noGrp="1"/>
          </p:cNvGraphicFramePr>
          <p:nvPr>
            <p:ph idx="1"/>
            <p:extLst>
              <p:ext uri="{D42A27DB-BD31-4B8C-83A1-F6EECF244321}">
                <p14:modId xmlns:p14="http://schemas.microsoft.com/office/powerpoint/2010/main" val="409235666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74980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Image result for sleep paralysis">
            <a:extLst>
              <a:ext uri="{FF2B5EF4-FFF2-40B4-BE49-F238E27FC236}">
                <a16:creationId xmlns:a16="http://schemas.microsoft.com/office/drawing/2014/main" id="{336208CE-496B-744F-B8CE-0A904CDD58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04" r="-1" b="12003"/>
          <a:stretch/>
        </p:blipFill>
        <p:spPr bwMode="auto">
          <a:xfrm>
            <a:off x="20" y="3579"/>
            <a:ext cx="12188932" cy="6854421"/>
          </a:xfrm>
          <a:prstGeom prst="rect">
            <a:avLst/>
          </a:prstGeom>
          <a:noFill/>
          <a:extLst>
            <a:ext uri="{909E8E84-426E-40DD-AFC4-6F175D3DCCD1}">
              <a14:hiddenFill xmlns:a14="http://schemas.microsoft.com/office/drawing/2010/main">
                <a:solidFill>
                  <a:srgbClr val="FFFFFF"/>
                </a:solidFill>
              </a14:hiddenFill>
            </a:ext>
          </a:extLst>
        </p:spPr>
      </p:pic>
      <p:sp>
        <p:nvSpPr>
          <p:cNvPr id="10252" name="Rectangle 138">
            <a:extLst>
              <a:ext uri="{FF2B5EF4-FFF2-40B4-BE49-F238E27FC236}">
                <a16:creationId xmlns:a16="http://schemas.microsoft.com/office/drawing/2014/main" id="{681CD866-52B5-4280-A92B-56BDFD1E9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48" y="0"/>
            <a:ext cx="6102351" cy="6858000"/>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53" name="Rectangle 140">
            <a:extLst>
              <a:ext uri="{FF2B5EF4-FFF2-40B4-BE49-F238E27FC236}">
                <a16:creationId xmlns:a16="http://schemas.microsoft.com/office/drawing/2014/main" id="{96EEF187-8434-4B76-BE40-006EEBB263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2351" cy="6858000"/>
          </a:xfrm>
          <a:prstGeom prst="rect">
            <a:avLst/>
          </a:prstGeom>
          <a:solidFill>
            <a:schemeClr val="bg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4" name="Picture 4" descr="Image result for sleep paralysis">
            <a:extLst>
              <a:ext uri="{FF2B5EF4-FFF2-40B4-BE49-F238E27FC236}">
                <a16:creationId xmlns:a16="http://schemas.microsoft.com/office/drawing/2014/main" id="{41D8D094-201A-A845-9407-D4155ACCCC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95" r="-3" b="-3"/>
          <a:stretch/>
        </p:blipFill>
        <p:spPr bwMode="auto">
          <a:xfrm>
            <a:off x="6883401" y="803191"/>
            <a:ext cx="4516920" cy="238591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2A97D2B-82C6-944B-A1F8-FBA70479ED5B}"/>
              </a:ext>
            </a:extLst>
          </p:cNvPr>
          <p:cNvSpPr>
            <a:spLocks noGrp="1"/>
          </p:cNvSpPr>
          <p:nvPr>
            <p:ph idx="1"/>
          </p:nvPr>
        </p:nvSpPr>
        <p:spPr>
          <a:xfrm>
            <a:off x="6340961" y="3428999"/>
            <a:ext cx="4516920" cy="3126783"/>
          </a:xfrm>
        </p:spPr>
        <p:txBody>
          <a:bodyPr anchor="ctr">
            <a:normAutofit/>
          </a:bodyPr>
          <a:lstStyle/>
          <a:p>
            <a:r>
              <a:rPr lang="en-US" b="1" dirty="0"/>
              <a:t>Sleep paralysis</a:t>
            </a:r>
            <a:r>
              <a:rPr lang="en-US" sz="2400" dirty="0"/>
              <a:t>	</a:t>
            </a:r>
          </a:p>
          <a:p>
            <a:pPr lvl="1"/>
            <a:r>
              <a:rPr lang="en-US" dirty="0"/>
              <a:t>Out-of-body experiences &amp; hallucinations before/after sleep </a:t>
            </a:r>
          </a:p>
          <a:p>
            <a:pPr lvl="2"/>
            <a:r>
              <a:rPr lang="en-US" sz="2600" dirty="0"/>
              <a:t>”space aliens” and “shadow-people”</a:t>
            </a:r>
          </a:p>
          <a:p>
            <a:pPr lvl="1"/>
            <a:r>
              <a:rPr lang="en-US" dirty="0"/>
              <a:t>Implicated 5-HT2A activation (B. Jalal 2018)</a:t>
            </a:r>
          </a:p>
          <a:p>
            <a:endParaRPr lang="en-US" sz="2400" dirty="0"/>
          </a:p>
        </p:txBody>
      </p:sp>
    </p:spTree>
    <p:extLst>
      <p:ext uri="{BB962C8B-B14F-4D97-AF65-F5344CB8AC3E}">
        <p14:creationId xmlns:p14="http://schemas.microsoft.com/office/powerpoint/2010/main" val="2321395964"/>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AC006-E8AD-1347-8DAA-D23058BE363D}"/>
              </a:ext>
            </a:extLst>
          </p:cNvPr>
          <p:cNvSpPr>
            <a:spLocks noGrp="1"/>
          </p:cNvSpPr>
          <p:nvPr>
            <p:ph type="title"/>
          </p:nvPr>
        </p:nvSpPr>
        <p:spPr>
          <a:xfrm>
            <a:off x="5069940" y="365124"/>
            <a:ext cx="6172200" cy="1828800"/>
          </a:xfrm>
        </p:spPr>
        <p:txBody>
          <a:bodyPr>
            <a:normAutofit/>
          </a:bodyPr>
          <a:lstStyle/>
          <a:p>
            <a:br>
              <a:rPr lang="en-US" b="1"/>
            </a:br>
            <a:endParaRPr lang="en-US"/>
          </a:p>
        </p:txBody>
      </p:sp>
      <p:pic>
        <p:nvPicPr>
          <p:cNvPr id="11266" name="Picture 2" descr="Image result for eco atlas alex grey">
            <a:extLst>
              <a:ext uri="{FF2B5EF4-FFF2-40B4-BE49-F238E27FC236}">
                <a16:creationId xmlns:a16="http://schemas.microsoft.com/office/drawing/2014/main" id="{6462C68B-3C43-EB49-AEA4-F0843E736B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83" r="5409"/>
          <a:stretch/>
        </p:blipFill>
        <p:spPr bwMode="auto">
          <a:xfrm>
            <a:off x="430227" y="10"/>
            <a:ext cx="463971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DC9505B-4C82-D94F-BBF2-111C2D0D5E07}"/>
              </a:ext>
            </a:extLst>
          </p:cNvPr>
          <p:cNvSpPr>
            <a:spLocks noGrp="1"/>
          </p:cNvSpPr>
          <p:nvPr>
            <p:ph idx="1"/>
          </p:nvPr>
        </p:nvSpPr>
        <p:spPr>
          <a:xfrm>
            <a:off x="5069940" y="1303143"/>
            <a:ext cx="6691833" cy="4646920"/>
          </a:xfrm>
        </p:spPr>
        <p:txBody>
          <a:bodyPr>
            <a:normAutofit fontScale="92500" lnSpcReduction="10000"/>
          </a:bodyPr>
          <a:lstStyle/>
          <a:p>
            <a:r>
              <a:rPr lang="en-US" sz="2400" b="1" dirty="0"/>
              <a:t>“Lifetime experience with (classic) psychedelics predicts pro-environmental behavior through an increase in nature relatedness” (</a:t>
            </a:r>
            <a:r>
              <a:rPr lang="en-US" sz="2400" b="1" dirty="0" err="1"/>
              <a:t>Forstmann</a:t>
            </a:r>
            <a:r>
              <a:rPr lang="en-US" sz="2400" b="1" dirty="0"/>
              <a:t> &amp; </a:t>
            </a:r>
            <a:r>
              <a:rPr lang="en-US" sz="2400" b="1" dirty="0" err="1"/>
              <a:t>Sagioglou</a:t>
            </a:r>
            <a:r>
              <a:rPr lang="en-US" sz="2400" b="1" dirty="0"/>
              <a:t> 2017)</a:t>
            </a:r>
          </a:p>
          <a:p>
            <a:pPr lvl="1"/>
            <a:r>
              <a:rPr lang="en-US" dirty="0"/>
              <a:t>general population online survey</a:t>
            </a:r>
            <a:br>
              <a:rPr lang="en-US" b="1" dirty="0"/>
            </a:br>
            <a:endParaRPr lang="en-US" dirty="0"/>
          </a:p>
          <a:p>
            <a:r>
              <a:rPr lang="en-US" sz="2400" dirty="0"/>
              <a:t>More likely to be concerned about environmental issues through nature relatedness and ecological behaviors like recycling, saving water</a:t>
            </a:r>
          </a:p>
          <a:p>
            <a:r>
              <a:rPr lang="en-US" sz="2400" dirty="0"/>
              <a:t>“Using structural equation modeling, found that experience with classic psychedelics uniquely predicted self-reported engagement in pro-environmental behaviors, and that this relationship was statistically explained by people’s degree of self-identification with nature”</a:t>
            </a:r>
          </a:p>
          <a:p>
            <a:endParaRPr lang="en-US" sz="2400" dirty="0"/>
          </a:p>
          <a:p>
            <a:endParaRPr lang="en-US" sz="2400" dirty="0"/>
          </a:p>
        </p:txBody>
      </p:sp>
    </p:spTree>
    <p:extLst>
      <p:ext uri="{BB962C8B-B14F-4D97-AF65-F5344CB8AC3E}">
        <p14:creationId xmlns:p14="http://schemas.microsoft.com/office/powerpoint/2010/main" val="5144699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LSD_PM_paper_fig1.tif">
            <a:extLst>
              <a:ext uri="{FF2B5EF4-FFF2-40B4-BE49-F238E27FC236}">
                <a16:creationId xmlns:a16="http://schemas.microsoft.com/office/drawing/2014/main" id="{7A7825B0-8225-324A-A693-3961B0F62DE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954" y="643467"/>
            <a:ext cx="8520091" cy="5571066"/>
          </a:xfrm>
          <a:prstGeom prst="rect">
            <a:avLst/>
          </a:prstGeom>
          <a:noFill/>
        </p:spPr>
      </p:pic>
    </p:spTree>
    <p:extLst>
      <p:ext uri="{BB962C8B-B14F-4D97-AF65-F5344CB8AC3E}">
        <p14:creationId xmlns:p14="http://schemas.microsoft.com/office/powerpoint/2010/main" val="3455513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map, text&#10;&#10;Description automatically generated">
            <a:extLst>
              <a:ext uri="{FF2B5EF4-FFF2-40B4-BE49-F238E27FC236}">
                <a16:creationId xmlns:a16="http://schemas.microsoft.com/office/drawing/2014/main" id="{94A047BE-4C0B-3E46-B194-D81C43476539}"/>
              </a:ext>
            </a:extLst>
          </p:cNvPr>
          <p:cNvPicPr>
            <a:picLocks noChangeAspect="1"/>
          </p:cNvPicPr>
          <p:nvPr/>
        </p:nvPicPr>
        <p:blipFill>
          <a:blip r:embed="rId2"/>
          <a:stretch>
            <a:fillRect/>
          </a:stretch>
        </p:blipFill>
        <p:spPr>
          <a:xfrm>
            <a:off x="643467" y="866310"/>
            <a:ext cx="10905066" cy="5125379"/>
          </a:xfrm>
          <a:prstGeom prst="rect">
            <a:avLst/>
          </a:prstGeom>
        </p:spPr>
      </p:pic>
    </p:spTree>
    <p:extLst>
      <p:ext uri="{BB962C8B-B14F-4D97-AF65-F5344CB8AC3E}">
        <p14:creationId xmlns:p14="http://schemas.microsoft.com/office/powerpoint/2010/main" val="717302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Image result for synesthesia">
            <a:extLst>
              <a:ext uri="{FF2B5EF4-FFF2-40B4-BE49-F238E27FC236}">
                <a16:creationId xmlns:a16="http://schemas.microsoft.com/office/drawing/2014/main" id="{87737F19-72A1-5E41-8E60-0EF007003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86" y="499659"/>
            <a:ext cx="3662730" cy="2747047"/>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9220" name="Picture 4" descr="Image result for synesthesia">
            <a:extLst>
              <a:ext uri="{FF2B5EF4-FFF2-40B4-BE49-F238E27FC236}">
                <a16:creationId xmlns:a16="http://schemas.microsoft.com/office/drawing/2014/main" id="{0EBE6248-7573-9D42-98DF-A25C6782A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86" y="4170387"/>
            <a:ext cx="3662730" cy="162788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72A1705-6765-254E-9698-5C52AFEC5621}"/>
              </a:ext>
            </a:extLst>
          </p:cNvPr>
          <p:cNvSpPr>
            <a:spLocks noGrp="1"/>
          </p:cNvSpPr>
          <p:nvPr>
            <p:ph idx="1"/>
          </p:nvPr>
        </p:nvSpPr>
        <p:spPr>
          <a:xfrm>
            <a:off x="4870939" y="635187"/>
            <a:ext cx="6646984" cy="5744581"/>
          </a:xfrm>
        </p:spPr>
        <p:txBody>
          <a:bodyPr anchor="t">
            <a:normAutofit/>
          </a:bodyPr>
          <a:lstStyle/>
          <a:p>
            <a:pPr marL="0" indent="0">
              <a:buNone/>
            </a:pPr>
            <a:r>
              <a:rPr lang="en-US" b="1" dirty="0">
                <a:solidFill>
                  <a:schemeClr val="bg1"/>
                </a:solidFill>
              </a:rPr>
              <a:t>Synesthesia</a:t>
            </a:r>
            <a:r>
              <a:rPr lang="en-US" dirty="0">
                <a:solidFill>
                  <a:schemeClr val="bg1"/>
                </a:solidFill>
              </a:rPr>
              <a:t> - stimulation of one sensory or cognitive pathway leads to automatic, involuntary experiences in a second sensory or cognitive pathway.</a:t>
            </a:r>
          </a:p>
          <a:p>
            <a:r>
              <a:rPr lang="en-US" dirty="0">
                <a:solidFill>
                  <a:schemeClr val="bg1"/>
                </a:solidFill>
              </a:rPr>
              <a:t>Projective synesthesia: See actual colors, forms, or shapes when stimulated </a:t>
            </a:r>
          </a:p>
          <a:p>
            <a:r>
              <a:rPr lang="en-US" dirty="0">
                <a:solidFill>
                  <a:schemeClr val="bg1"/>
                </a:solidFill>
              </a:rPr>
              <a:t>Associative synesthesia: people who feel a very strong and involuntary connection between the stimulus and the sense that it triggers.</a:t>
            </a:r>
          </a:p>
          <a:p>
            <a:endParaRPr lang="en-US" sz="2400" dirty="0">
              <a:solidFill>
                <a:srgbClr val="FFFFFF"/>
              </a:solidFill>
            </a:endParaRPr>
          </a:p>
        </p:txBody>
      </p:sp>
    </p:spTree>
    <p:extLst>
      <p:ext uri="{BB962C8B-B14F-4D97-AF65-F5344CB8AC3E}">
        <p14:creationId xmlns:p14="http://schemas.microsoft.com/office/powerpoint/2010/main" val="3836519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B5B5DCD1-EC55-9744-9311-8715E9C4206C}"/>
              </a:ext>
            </a:extLst>
          </p:cNvPr>
          <p:cNvPicPr>
            <a:picLocks noChangeAspect="1"/>
          </p:cNvPicPr>
          <p:nvPr/>
        </p:nvPicPr>
        <p:blipFill rotWithShape="1">
          <a:blip r:embed="rId2"/>
          <a:srcRect b="4957"/>
          <a:stretch/>
        </p:blipFill>
        <p:spPr>
          <a:xfrm>
            <a:off x="0" y="0"/>
            <a:ext cx="12192000" cy="6858000"/>
          </a:xfrm>
          <a:prstGeom prst="rect">
            <a:avLst/>
          </a:prstGeom>
        </p:spPr>
      </p:pic>
      <p:sp>
        <p:nvSpPr>
          <p:cNvPr id="6" name="TextBox 5">
            <a:extLst>
              <a:ext uri="{FF2B5EF4-FFF2-40B4-BE49-F238E27FC236}">
                <a16:creationId xmlns:a16="http://schemas.microsoft.com/office/drawing/2014/main" id="{8C1C0E29-9104-1845-B8AA-6E8D2CEC66B6}"/>
              </a:ext>
            </a:extLst>
          </p:cNvPr>
          <p:cNvSpPr txBox="1"/>
          <p:nvPr/>
        </p:nvSpPr>
        <p:spPr>
          <a:xfrm>
            <a:off x="7831016" y="6178062"/>
            <a:ext cx="4166590" cy="369332"/>
          </a:xfrm>
          <a:prstGeom prst="rect">
            <a:avLst/>
          </a:prstGeom>
          <a:noFill/>
        </p:spPr>
        <p:txBody>
          <a:bodyPr wrap="none" rtlCol="0">
            <a:spAutoFit/>
          </a:bodyPr>
          <a:lstStyle/>
          <a:p>
            <a:r>
              <a:rPr lang="en-US" dirty="0"/>
              <a:t>https://</a:t>
            </a:r>
            <a:r>
              <a:rPr lang="en-US" dirty="0" err="1"/>
              <a:t>www.zendoproject.org</a:t>
            </a:r>
            <a:r>
              <a:rPr lang="en-US" dirty="0"/>
              <a:t>/education/</a:t>
            </a:r>
          </a:p>
        </p:txBody>
      </p:sp>
      <p:pic>
        <p:nvPicPr>
          <p:cNvPr id="8" name="Picture 7" descr="A screenshot of a cell phone&#10;&#10;Description automatically generated">
            <a:extLst>
              <a:ext uri="{FF2B5EF4-FFF2-40B4-BE49-F238E27FC236}">
                <a16:creationId xmlns:a16="http://schemas.microsoft.com/office/drawing/2014/main" id="{2E59B18D-8FF5-384E-9AC7-1B80687CA4F2}"/>
              </a:ext>
            </a:extLst>
          </p:cNvPr>
          <p:cNvPicPr>
            <a:picLocks noChangeAspect="1"/>
          </p:cNvPicPr>
          <p:nvPr/>
        </p:nvPicPr>
        <p:blipFill>
          <a:blip r:embed="rId3"/>
          <a:stretch>
            <a:fillRect/>
          </a:stretch>
        </p:blipFill>
        <p:spPr>
          <a:xfrm>
            <a:off x="3562175" y="2537658"/>
            <a:ext cx="3827162" cy="2078791"/>
          </a:xfrm>
          <a:prstGeom prst="rect">
            <a:avLst/>
          </a:prstGeom>
        </p:spPr>
      </p:pic>
    </p:spTree>
    <p:extLst>
      <p:ext uri="{BB962C8B-B14F-4D97-AF65-F5344CB8AC3E}">
        <p14:creationId xmlns:p14="http://schemas.microsoft.com/office/powerpoint/2010/main" val="2290445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10" name="Picture 14" descr="Image result for human image">
            <a:extLst>
              <a:ext uri="{FF2B5EF4-FFF2-40B4-BE49-F238E27FC236}">
                <a16:creationId xmlns:a16="http://schemas.microsoft.com/office/drawing/2014/main" id="{CC7CDB1A-4902-6D43-B695-5A84FC6154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34" r="8769" b="1"/>
          <a:stretch/>
        </p:blipFill>
        <p:spPr bwMode="auto">
          <a:xfrm>
            <a:off x="1" y="1"/>
            <a:ext cx="2970465" cy="338327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psilocybe">
            <a:extLst>
              <a:ext uri="{FF2B5EF4-FFF2-40B4-BE49-F238E27FC236}">
                <a16:creationId xmlns:a16="http://schemas.microsoft.com/office/drawing/2014/main" id="{6F806418-F256-FD48-B7C9-BBF9703799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612" r="3" b="13207"/>
          <a:stretch/>
        </p:blipFill>
        <p:spPr bwMode="auto">
          <a:xfrm>
            <a:off x="3072956" y="10"/>
            <a:ext cx="2970465" cy="338326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toad dmt">
            <a:extLst>
              <a:ext uri="{FF2B5EF4-FFF2-40B4-BE49-F238E27FC236}">
                <a16:creationId xmlns:a16="http://schemas.microsoft.com/office/drawing/2014/main" id="{90715170-B24D-DB44-8D05-C9C56E922E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47" t="1" r="26580" b="1"/>
          <a:stretch/>
        </p:blipFill>
        <p:spPr bwMode="auto">
          <a:xfrm>
            <a:off x="6145909" y="10"/>
            <a:ext cx="2971800" cy="338326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mescaline">
            <a:extLst>
              <a:ext uri="{FF2B5EF4-FFF2-40B4-BE49-F238E27FC236}">
                <a16:creationId xmlns:a16="http://schemas.microsoft.com/office/drawing/2014/main" id="{5DFC37AE-4AFC-184A-A99F-B73CE46A3C9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047" t="-512" r="24239" b="510"/>
          <a:stretch/>
        </p:blipFill>
        <p:spPr bwMode="auto">
          <a:xfrm>
            <a:off x="9220200" y="10"/>
            <a:ext cx="2971800" cy="338326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salvia divinorum">
            <a:extLst>
              <a:ext uri="{FF2B5EF4-FFF2-40B4-BE49-F238E27FC236}">
                <a16:creationId xmlns:a16="http://schemas.microsoft.com/office/drawing/2014/main" id="{D3C156E8-808A-6449-ABD1-54C207CB35C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3828" r="17747" b="1"/>
          <a:stretch/>
        </p:blipFill>
        <p:spPr bwMode="auto">
          <a:xfrm>
            <a:off x="-1017" y="3474720"/>
            <a:ext cx="2970465" cy="3383280"/>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375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CAA92F-5DF3-FF4C-A202-62783A959171}"/>
              </a:ext>
            </a:extLst>
          </p:cNvPr>
          <p:cNvSpPr>
            <a:spLocks noGrp="1"/>
          </p:cNvSpPr>
          <p:nvPr>
            <p:ph type="title"/>
          </p:nvPr>
        </p:nvSpPr>
        <p:spPr>
          <a:xfrm>
            <a:off x="6320640" y="3623099"/>
            <a:ext cx="5684625" cy="867978"/>
          </a:xfrm>
        </p:spPr>
        <p:txBody>
          <a:bodyPr>
            <a:normAutofit/>
          </a:bodyPr>
          <a:lstStyle/>
          <a:p>
            <a:r>
              <a:rPr lang="en-US" sz="3600" u="sng" dirty="0">
                <a:solidFill>
                  <a:srgbClr val="FFFFFF"/>
                </a:solidFill>
                <a:latin typeface="STHupo" panose="02010800040101010101" pitchFamily="2" charset="-122"/>
                <a:ea typeface="STHupo" panose="02010800040101010101" pitchFamily="2" charset="-122"/>
              </a:rPr>
              <a:t>Where are they found?</a:t>
            </a:r>
          </a:p>
        </p:txBody>
      </p:sp>
      <p:sp>
        <p:nvSpPr>
          <p:cNvPr id="3" name="Content Placeholder 2">
            <a:extLst>
              <a:ext uri="{FF2B5EF4-FFF2-40B4-BE49-F238E27FC236}">
                <a16:creationId xmlns:a16="http://schemas.microsoft.com/office/drawing/2014/main" id="{71AC1B0B-52D9-4E41-8724-47773533B58F}"/>
              </a:ext>
            </a:extLst>
          </p:cNvPr>
          <p:cNvSpPr>
            <a:spLocks noGrp="1"/>
          </p:cNvSpPr>
          <p:nvPr>
            <p:ph idx="1"/>
          </p:nvPr>
        </p:nvSpPr>
        <p:spPr>
          <a:xfrm>
            <a:off x="6479648" y="4510585"/>
            <a:ext cx="5366610" cy="1758732"/>
          </a:xfrm>
        </p:spPr>
        <p:txBody>
          <a:bodyPr>
            <a:normAutofit/>
          </a:bodyPr>
          <a:lstStyle/>
          <a:p>
            <a:r>
              <a:rPr lang="en-US" dirty="0">
                <a:solidFill>
                  <a:srgbClr val="FFFFFF"/>
                </a:solidFill>
              </a:rPr>
              <a:t>Many found in compounds produced by various plants/fungi/animals</a:t>
            </a:r>
          </a:p>
        </p:txBody>
      </p:sp>
      <p:pic>
        <p:nvPicPr>
          <p:cNvPr id="4106" name="Picture 10" descr="Image result for amanita muscaria">
            <a:extLst>
              <a:ext uri="{FF2B5EF4-FFF2-40B4-BE49-F238E27FC236}">
                <a16:creationId xmlns:a16="http://schemas.microsoft.com/office/drawing/2014/main" id="{5843C177-EE2D-8F4F-B056-1FB52F124AF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853" r="6385" b="2"/>
          <a:stretch/>
        </p:blipFill>
        <p:spPr bwMode="auto">
          <a:xfrm>
            <a:off x="3059902" y="3474719"/>
            <a:ext cx="2970466" cy="338328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89F8A0EF-F54E-5043-8172-6C506C9FE245}"/>
              </a:ext>
            </a:extLst>
          </p:cNvPr>
          <p:cNvCxnSpPr>
            <a:cxnSpLocks/>
          </p:cNvCxnSpPr>
          <p:nvPr/>
        </p:nvCxnSpPr>
        <p:spPr>
          <a:xfrm flipH="1">
            <a:off x="2057400" y="171450"/>
            <a:ext cx="912048" cy="495300"/>
          </a:xfrm>
          <a:prstGeom prst="straightConnector1">
            <a:avLst/>
          </a:prstGeom>
          <a:ln w="88900">
            <a:solidFill>
              <a:schemeClr val="bg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94E9CD9-3DC4-6643-9E9E-CE448A90D0ED}"/>
              </a:ext>
            </a:extLst>
          </p:cNvPr>
          <p:cNvSpPr txBox="1"/>
          <p:nvPr/>
        </p:nvSpPr>
        <p:spPr>
          <a:xfrm>
            <a:off x="6805246" y="7156938"/>
            <a:ext cx="636713" cy="369332"/>
          </a:xfrm>
          <a:prstGeom prst="rect">
            <a:avLst/>
          </a:prstGeom>
          <a:noFill/>
        </p:spPr>
        <p:txBody>
          <a:bodyPr wrap="none" rtlCol="0">
            <a:spAutoFit/>
          </a:bodyPr>
          <a:lstStyle/>
          <a:p>
            <a:r>
              <a:rPr lang="en-US" dirty="0"/>
              <a:t>DMT</a:t>
            </a:r>
          </a:p>
        </p:txBody>
      </p:sp>
    </p:spTree>
    <p:extLst>
      <p:ext uri="{BB962C8B-B14F-4D97-AF65-F5344CB8AC3E}">
        <p14:creationId xmlns:p14="http://schemas.microsoft.com/office/powerpoint/2010/main" val="41079648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4136</TotalTime>
  <Words>1504</Words>
  <Application>Microsoft Office PowerPoint</Application>
  <PresentationFormat>Widescreen</PresentationFormat>
  <Paragraphs>292</Paragraphs>
  <Slides>49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STHupo</vt:lpstr>
      <vt:lpstr>Arial</vt:lpstr>
      <vt:lpstr>Calibri</vt:lpstr>
      <vt:lpstr>Calibri Light</vt:lpstr>
      <vt:lpstr>Superclarendon</vt:lpstr>
      <vt:lpstr>Times New Roman</vt:lpstr>
      <vt:lpstr>Office Theme</vt:lpstr>
      <vt:lpstr>Therapeutic Effects of Psychedelics</vt:lpstr>
      <vt:lpstr>What are Psychedelics?</vt:lpstr>
      <vt:lpstr>Altered States of Consciousness (ASC)</vt:lpstr>
      <vt:lpstr>PowerPoint Presentation</vt:lpstr>
      <vt:lpstr>PowerPoint Presentation</vt:lpstr>
      <vt:lpstr>PowerPoint Presentation</vt:lpstr>
      <vt:lpstr>PowerPoint Presentation</vt:lpstr>
      <vt:lpstr>PowerPoint Presentation</vt:lpstr>
      <vt:lpstr>Where are they found?</vt:lpstr>
      <vt:lpstr>Traditional Uses </vt:lpstr>
      <vt:lpstr>Scientific History of Psychedelics</vt:lpstr>
      <vt:lpstr>Arthur Heffter</vt:lpstr>
      <vt:lpstr>PowerPoint Presentation</vt:lpstr>
      <vt:lpstr>PowerPoint Presentation</vt:lpstr>
      <vt:lpstr>PowerPoint Presentation</vt:lpstr>
      <vt:lpstr>PowerPoint Presentation</vt:lpstr>
      <vt:lpstr>PowerPoint Presentation</vt:lpstr>
      <vt:lpstr>5-HT2A Receptor  Functional selectivity </vt:lpstr>
      <vt:lpstr>5-HT2A Receptor - Localization</vt:lpstr>
      <vt:lpstr>PowerPoint Presentation</vt:lpstr>
      <vt:lpstr>PowerPoint Presentation</vt:lpstr>
      <vt:lpstr>PowerPoint Presentation</vt:lpstr>
      <vt:lpstr>Psilocybin</vt:lpstr>
      <vt:lpstr>PowerPoint Presentation</vt:lpstr>
      <vt:lpstr>PowerPoint Presentation</vt:lpstr>
      <vt:lpstr>PowerPoint Presentation</vt:lpstr>
      <vt:lpstr>PowerPoint Presentation</vt:lpstr>
      <vt:lpstr>Anxiety &amp; Depression</vt:lpstr>
      <vt:lpstr>Animal Models</vt:lpstr>
      <vt:lpstr>Obsessive Compulsive Disorder (OCD)</vt:lpstr>
      <vt:lpstr>Addiction</vt:lpstr>
      <vt:lpstr>Inflammation</vt:lpstr>
      <vt:lpstr>Pathological State of Immune System</vt:lpstr>
      <vt:lpstr>5-HT &amp; Inflammation</vt:lpstr>
      <vt:lpstr>Psychedelics &amp; Inflammation</vt:lpstr>
      <vt:lpstr>Proposed mechanism?</vt:lpstr>
      <vt:lpstr>DOI in vivo</vt:lpstr>
      <vt:lpstr>PowerPoint Presentation</vt:lpstr>
      <vt:lpstr>PowerPoint Presentation</vt:lpstr>
      <vt:lpstr>𝜅-Opioid Receptor </vt:lpstr>
      <vt:lpstr>NMDA Receptor</vt:lpstr>
      <vt:lpstr>GABAA Receptor</vt:lpstr>
      <vt:lpstr>PowerPoint Presentation</vt:lpstr>
      <vt:lpstr>PowerPoint Presentation</vt:lpstr>
      <vt:lpstr>Claustrum</vt:lpstr>
      <vt:lpstr>Limitations </vt:lpstr>
      <vt:lpstr>Other altered states of consciousness</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Therapeutic Effects of Psychedelics</dc:title>
  <dc:creator>Krupp, Kevin Thomas</dc:creator>
  <cp:lastModifiedBy>Summers, Cliff</cp:lastModifiedBy>
  <cp:revision>57</cp:revision>
  <dcterms:created xsi:type="dcterms:W3CDTF">2019-01-22T16:20:41Z</dcterms:created>
  <dcterms:modified xsi:type="dcterms:W3CDTF">2019-01-25T19:06:25Z</dcterms:modified>
</cp:coreProperties>
</file>